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ags/tag8.xml" ContentType="application/vnd.openxmlformats-officedocument.presentationml.tags+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s/slide119.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tags/tag13.xml" ContentType="application/vnd.openxmlformats-officedocument.presentationml.tags+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slides/slide138.xml" ContentType="application/vnd.openxmlformats-officedocument.presentationml.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tags/tag10.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tags/tag15.xml" ContentType="application/vnd.openxmlformats-officedocument.presentationml.tags+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docProps/custom.xml" ContentType="application/vnd.openxmlformats-officedocument.custom-properties+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tags/tag12.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2"/>
  </p:notesMasterIdLst>
  <p:handoutMasterIdLst>
    <p:handoutMasterId r:id="rId143"/>
  </p:handoutMasterIdLst>
  <p:sldIdLst>
    <p:sldId id="590" r:id="rId2"/>
    <p:sldId id="299" r:id="rId3"/>
    <p:sldId id="419" r:id="rId4"/>
    <p:sldId id="576" r:id="rId5"/>
    <p:sldId id="583" r:id="rId6"/>
    <p:sldId id="585" r:id="rId7"/>
    <p:sldId id="634" r:id="rId8"/>
    <p:sldId id="584" r:id="rId9"/>
    <p:sldId id="633" r:id="rId10"/>
    <p:sldId id="635" r:id="rId11"/>
    <p:sldId id="676" r:id="rId12"/>
    <p:sldId id="677" r:id="rId13"/>
    <p:sldId id="591" r:id="rId14"/>
    <p:sldId id="577" r:id="rId15"/>
    <p:sldId id="680" r:id="rId16"/>
    <p:sldId id="678" r:id="rId17"/>
    <p:sldId id="579" r:id="rId18"/>
    <p:sldId id="905" r:id="rId19"/>
    <p:sldId id="679" r:id="rId20"/>
    <p:sldId id="578" r:id="rId21"/>
    <p:sldId id="718" r:id="rId22"/>
    <p:sldId id="632" r:id="rId23"/>
    <p:sldId id="636" r:id="rId24"/>
    <p:sldId id="720" r:id="rId25"/>
    <p:sldId id="722" r:id="rId26"/>
    <p:sldId id="752" r:id="rId27"/>
    <p:sldId id="753" r:id="rId28"/>
    <p:sldId id="754" r:id="rId29"/>
    <p:sldId id="755" r:id="rId30"/>
    <p:sldId id="756" r:id="rId31"/>
    <p:sldId id="758" r:id="rId32"/>
    <p:sldId id="638" r:id="rId33"/>
    <p:sldId id="768" r:id="rId34"/>
    <p:sldId id="769" r:id="rId35"/>
    <p:sldId id="719" r:id="rId36"/>
    <p:sldId id="582" r:id="rId37"/>
    <p:sldId id="263" r:id="rId38"/>
    <p:sldId id="271" r:id="rId39"/>
    <p:sldId id="272" r:id="rId40"/>
    <p:sldId id="275" r:id="rId41"/>
    <p:sldId id="276" r:id="rId42"/>
    <p:sldId id="277" r:id="rId43"/>
    <p:sldId id="278" r:id="rId44"/>
    <p:sldId id="279" r:id="rId45"/>
    <p:sldId id="281" r:id="rId46"/>
    <p:sldId id="282" r:id="rId47"/>
    <p:sldId id="821" r:id="rId48"/>
    <p:sldId id="822" r:id="rId49"/>
    <p:sldId id="824" r:id="rId50"/>
    <p:sldId id="825" r:id="rId51"/>
    <p:sldId id="826" r:id="rId52"/>
    <p:sldId id="829" r:id="rId53"/>
    <p:sldId id="830" r:id="rId54"/>
    <p:sldId id="831" r:id="rId55"/>
    <p:sldId id="832" r:id="rId56"/>
    <p:sldId id="833" r:id="rId57"/>
    <p:sldId id="835" r:id="rId58"/>
    <p:sldId id="836" r:id="rId59"/>
    <p:sldId id="837" r:id="rId60"/>
    <p:sldId id="838" r:id="rId61"/>
    <p:sldId id="839" r:id="rId62"/>
    <p:sldId id="840" r:id="rId63"/>
    <p:sldId id="841" r:id="rId64"/>
    <p:sldId id="842" r:id="rId65"/>
    <p:sldId id="843" r:id="rId66"/>
    <p:sldId id="844" r:id="rId67"/>
    <p:sldId id="845" r:id="rId68"/>
    <p:sldId id="846" r:id="rId69"/>
    <p:sldId id="847" r:id="rId70"/>
    <p:sldId id="848" r:id="rId71"/>
    <p:sldId id="849" r:id="rId72"/>
    <p:sldId id="850" r:id="rId73"/>
    <p:sldId id="851" r:id="rId74"/>
    <p:sldId id="852" r:id="rId75"/>
    <p:sldId id="853" r:id="rId76"/>
    <p:sldId id="854" r:id="rId77"/>
    <p:sldId id="855" r:id="rId78"/>
    <p:sldId id="856" r:id="rId79"/>
    <p:sldId id="857" r:id="rId80"/>
    <p:sldId id="858" r:id="rId81"/>
    <p:sldId id="859" r:id="rId82"/>
    <p:sldId id="860" r:id="rId83"/>
    <p:sldId id="867" r:id="rId84"/>
    <p:sldId id="868" r:id="rId85"/>
    <p:sldId id="869" r:id="rId86"/>
    <p:sldId id="870" r:id="rId87"/>
    <p:sldId id="871" r:id="rId88"/>
    <p:sldId id="872" r:id="rId89"/>
    <p:sldId id="873" r:id="rId90"/>
    <p:sldId id="874" r:id="rId91"/>
    <p:sldId id="875" r:id="rId92"/>
    <p:sldId id="876" r:id="rId93"/>
    <p:sldId id="877" r:id="rId94"/>
    <p:sldId id="878" r:id="rId95"/>
    <p:sldId id="879" r:id="rId96"/>
    <p:sldId id="880" r:id="rId97"/>
    <p:sldId id="881" r:id="rId98"/>
    <p:sldId id="886" r:id="rId99"/>
    <p:sldId id="887" r:id="rId100"/>
    <p:sldId id="888" r:id="rId101"/>
    <p:sldId id="889" r:id="rId102"/>
    <p:sldId id="890" r:id="rId103"/>
    <p:sldId id="891" r:id="rId104"/>
    <p:sldId id="892" r:id="rId105"/>
    <p:sldId id="893" r:id="rId106"/>
    <p:sldId id="894" r:id="rId107"/>
    <p:sldId id="895" r:id="rId108"/>
    <p:sldId id="896" r:id="rId109"/>
    <p:sldId id="897" r:id="rId110"/>
    <p:sldId id="898" r:id="rId111"/>
    <p:sldId id="899" r:id="rId112"/>
    <p:sldId id="900" r:id="rId113"/>
    <p:sldId id="901" r:id="rId114"/>
    <p:sldId id="902" r:id="rId115"/>
    <p:sldId id="903" r:id="rId116"/>
    <p:sldId id="904" r:id="rId117"/>
    <p:sldId id="804" r:id="rId118"/>
    <p:sldId id="782" r:id="rId119"/>
    <p:sldId id="781" r:id="rId120"/>
    <p:sldId id="780" r:id="rId121"/>
    <p:sldId id="777" r:id="rId122"/>
    <p:sldId id="778" r:id="rId123"/>
    <p:sldId id="779" r:id="rId124"/>
    <p:sldId id="790" r:id="rId125"/>
    <p:sldId id="791" r:id="rId126"/>
    <p:sldId id="792" r:id="rId127"/>
    <p:sldId id="793" r:id="rId128"/>
    <p:sldId id="794" r:id="rId129"/>
    <p:sldId id="795" r:id="rId130"/>
    <p:sldId id="796" r:id="rId131"/>
    <p:sldId id="799" r:id="rId132"/>
    <p:sldId id="802" r:id="rId133"/>
    <p:sldId id="803" r:id="rId134"/>
    <p:sldId id="910" r:id="rId135"/>
    <p:sldId id="588" r:id="rId136"/>
    <p:sldId id="906" r:id="rId137"/>
    <p:sldId id="907" r:id="rId138"/>
    <p:sldId id="908" r:id="rId139"/>
    <p:sldId id="909" r:id="rId140"/>
    <p:sldId id="414" r:id="rId141"/>
  </p:sldIdLst>
  <p:sldSz cx="9144000" cy="5143500" type="screen16x9"/>
  <p:notesSz cx="6858000" cy="9144000"/>
  <p:custDataLst>
    <p:tags r:id="rId144"/>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xmlns="">
        <p14:section name="默认节" id="{4BC1DD26-176C-1A4F-B411-5C978AA97A91}">
          <p14:sldIdLst>
            <p14:sldId id="256"/>
            <p14:sldId id="590"/>
            <p14:sldId id="299"/>
            <p14:sldId id="419"/>
            <p14:sldId id="576"/>
            <p14:sldId id="583"/>
            <p14:sldId id="585"/>
            <p14:sldId id="634"/>
            <p14:sldId id="584"/>
            <p14:sldId id="633"/>
            <p14:sldId id="635"/>
            <p14:sldId id="676"/>
            <p14:sldId id="677"/>
            <p14:sldId id="592"/>
            <p14:sldId id="591"/>
            <p14:sldId id="577"/>
            <p14:sldId id="680"/>
            <p14:sldId id="678"/>
            <p14:sldId id="579"/>
            <p14:sldId id="679"/>
            <p14:sldId id="578"/>
            <p14:sldId id="718"/>
            <p14:sldId id="632"/>
            <p14:sldId id="636"/>
            <p14:sldId id="720"/>
            <p14:sldId id="722"/>
            <p14:sldId id="752"/>
            <p14:sldId id="753"/>
            <p14:sldId id="754"/>
            <p14:sldId id="755"/>
            <p14:sldId id="756"/>
            <p14:sldId id="758"/>
            <p14:sldId id="638"/>
            <p14:sldId id="768"/>
            <p14:sldId id="769"/>
            <p14:sldId id="719"/>
            <p14:sldId id="582"/>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48"/>
            <p14:sldId id="849"/>
            <p14:sldId id="850"/>
            <p14:sldId id="851"/>
            <p14:sldId id="852"/>
            <p14:sldId id="853"/>
            <p14:sldId id="854"/>
            <p14:sldId id="855"/>
            <p14:sldId id="856"/>
            <p14:sldId id="857"/>
            <p14:sldId id="858"/>
            <p14:sldId id="859"/>
            <p14:sldId id="860"/>
            <p14:sldId id="861"/>
            <p14:sldId id="862"/>
            <p14:sldId id="863"/>
            <p14:sldId id="864"/>
            <p14:sldId id="865"/>
            <p14:sldId id="866"/>
            <p14:sldId id="867"/>
            <p14:sldId id="868"/>
            <p14:sldId id="869"/>
            <p14:sldId id="870"/>
            <p14:sldId id="871"/>
            <p14:sldId id="872"/>
            <p14:sldId id="873"/>
            <p14:sldId id="874"/>
            <p14:sldId id="875"/>
            <p14:sldId id="876"/>
            <p14:sldId id="877"/>
            <p14:sldId id="878"/>
            <p14:sldId id="879"/>
            <p14:sldId id="880"/>
            <p14:sldId id="881"/>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4"/>
            <p14:sldId id="776"/>
            <p14:sldId id="805"/>
            <p14:sldId id="804"/>
            <p14:sldId id="782"/>
            <p14:sldId id="781"/>
            <p14:sldId id="780"/>
            <p14:sldId id="777"/>
            <p14:sldId id="778"/>
            <p14:sldId id="779"/>
            <p14:sldId id="790"/>
            <p14:sldId id="791"/>
            <p14:sldId id="792"/>
            <p14:sldId id="793"/>
            <p14:sldId id="794"/>
            <p14:sldId id="795"/>
            <p14:sldId id="796"/>
            <p14:sldId id="799"/>
            <p14:sldId id="802"/>
            <p14:sldId id="803"/>
            <p14:sldId id="588"/>
            <p14:sldId id="414"/>
          </p14:sldIdLst>
        </p14:section>
      </p14:sectionLst>
    </p:ext>
    <p:ext uri="{EFAFB233-063F-42B5-8137-9DF3F51BA10A}">
      <p15:sldGuideLst xmlns:p15="http://schemas.microsoft.com/office/powerpoint/2012/main" xmlns="">
        <p15:guide id="1" orient="horz" pos="1588" userDrawn="1">
          <p15:clr>
            <a:srgbClr val="A4A3A4"/>
          </p15:clr>
        </p15:guide>
        <p15:guide id="2" pos="2813" userDrawn="1">
          <p15:clr>
            <a:srgbClr val="A4A3A4"/>
          </p15:clr>
        </p15:guide>
      </p15:sldGuideLst>
    </p:ext>
    <p:ext uri="{2D200454-40CA-4A62-9FC3-DE9A4176ACB9}">
      <p15:notesGuideLst xmlns:p15="http://schemas.microsoft.com/office/powerpoint/2012/main" xmlns="">
        <p15:guide id="1" orient="horz" pos="3034">
          <p15:clr>
            <a:srgbClr val="A4A3A4"/>
          </p15:clr>
        </p15:guide>
        <p15:guide id="2" pos="211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朱铮宇" initials="朱铮宇"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4C7DB9"/>
    <a:srgbClr val="00FF00"/>
    <a:srgbClr val="003366"/>
    <a:srgbClr val="008000"/>
    <a:srgbClr val="00CC00"/>
    <a:srgbClr val="00205B"/>
    <a:srgbClr val="0A4178"/>
    <a:srgbClr val="004387"/>
    <a:srgbClr val="006699"/>
    <a:srgbClr val="005EA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7739" autoAdjust="0"/>
    <p:restoredTop sz="80261" autoAdjust="0"/>
  </p:normalViewPr>
  <p:slideViewPr>
    <p:cSldViewPr snapToGrid="0" snapToObjects="1" showGuides="1">
      <p:cViewPr>
        <p:scale>
          <a:sx n="66" d="100"/>
          <a:sy n="66" d="100"/>
        </p:scale>
        <p:origin x="-1128" y="-88"/>
      </p:cViewPr>
      <p:guideLst>
        <p:guide orient="horz" pos="1588"/>
        <p:guide pos="2813"/>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7" d="100"/>
          <a:sy n="67" d="100"/>
        </p:scale>
        <p:origin x="3120" y="43"/>
      </p:cViewPr>
      <p:guideLst>
        <p:guide orient="horz" pos="3034"/>
        <p:guide pos="211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gs" Target="tags/tag1.xml"/><Relationship Id="rId149"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handoutMaster" Target="handoutMasters/handoutMaster1.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8D9234-ADC5-459A-B82D-F22C91711DB8}" type="datetimeFigureOut">
              <a:rPr lang="zh-CN" altLang="en-US" smtClean="0"/>
              <a:pPr/>
              <a:t>2023/4/2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E0E228-50D8-4EEE-BD4C-AF2E8614B9ED}" type="slidenum">
              <a:rPr lang="zh-CN" altLang="en-US" smtClean="0"/>
              <a:pPr/>
              <a:t>‹#›</a:t>
            </a:fld>
            <a:endParaRPr lang="zh-CN" altLang="en-US"/>
          </a:p>
        </p:txBody>
      </p:sp>
    </p:spTree>
    <p:extLst>
      <p:ext uri="{BB962C8B-B14F-4D97-AF65-F5344CB8AC3E}">
        <p14:creationId xmlns:p14="http://schemas.microsoft.com/office/powerpoint/2010/main" xmlns=""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 name="Shape 51"/>
          <p:cNvSpPr>
            <a:spLocks noGrp="1" noRot="1" noChangeAspect="1"/>
          </p:cNvSpPr>
          <p:nvPr>
            <p:ph type="sldImg"/>
          </p:nvPr>
        </p:nvSpPr>
        <p:spPr>
          <a:xfrm>
            <a:off x="1143000" y="685800"/>
            <a:ext cx="4572000" cy="3429000"/>
          </a:xfrm>
          <a:prstGeom prst="rect">
            <a:avLst/>
          </a:prstGeom>
        </p:spPr>
        <p:txBody>
          <a:bodyPr/>
          <a:lstStyle/>
          <a:p>
            <a:endParaRPr/>
          </a:p>
        </p:txBody>
      </p:sp>
      <p:sp>
        <p:nvSpPr>
          <p:cNvPr id="52" name="Shape 5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Franklin Gothic Book"/>
      </a:defRPr>
    </a:lvl1pPr>
    <a:lvl2pPr indent="228600" latinLnBrk="0">
      <a:defRPr sz="1200">
        <a:latin typeface="+mn-lt"/>
        <a:ea typeface="+mn-ea"/>
        <a:cs typeface="+mn-cs"/>
        <a:sym typeface="Franklin Gothic Book"/>
      </a:defRPr>
    </a:lvl2pPr>
    <a:lvl3pPr indent="457200" latinLnBrk="0">
      <a:defRPr sz="1200">
        <a:latin typeface="+mn-lt"/>
        <a:ea typeface="+mn-ea"/>
        <a:cs typeface="+mn-cs"/>
        <a:sym typeface="Franklin Gothic Book"/>
      </a:defRPr>
    </a:lvl3pPr>
    <a:lvl4pPr indent="685800" latinLnBrk="0">
      <a:defRPr sz="1200">
        <a:latin typeface="+mn-lt"/>
        <a:ea typeface="+mn-ea"/>
        <a:cs typeface="+mn-cs"/>
        <a:sym typeface="Franklin Gothic Book"/>
      </a:defRPr>
    </a:lvl4pPr>
    <a:lvl5pPr indent="914400" latinLnBrk="0">
      <a:defRPr sz="1200">
        <a:latin typeface="+mn-lt"/>
        <a:ea typeface="+mn-ea"/>
        <a:cs typeface="+mn-cs"/>
        <a:sym typeface="Franklin Gothic Book"/>
      </a:defRPr>
    </a:lvl5pPr>
    <a:lvl6pPr indent="1143000" latinLnBrk="0">
      <a:defRPr sz="1200">
        <a:latin typeface="+mn-lt"/>
        <a:ea typeface="+mn-ea"/>
        <a:cs typeface="+mn-cs"/>
        <a:sym typeface="Franklin Gothic Book"/>
      </a:defRPr>
    </a:lvl6pPr>
    <a:lvl7pPr indent="1371600" latinLnBrk="0">
      <a:defRPr sz="1200">
        <a:latin typeface="+mn-lt"/>
        <a:ea typeface="+mn-ea"/>
        <a:cs typeface="+mn-cs"/>
        <a:sym typeface="Franklin Gothic Book"/>
      </a:defRPr>
    </a:lvl7pPr>
    <a:lvl8pPr indent="1600200" latinLnBrk="0">
      <a:defRPr sz="1200">
        <a:latin typeface="+mn-lt"/>
        <a:ea typeface="+mn-ea"/>
        <a:cs typeface="+mn-cs"/>
        <a:sym typeface="Franklin Gothic Book"/>
      </a:defRPr>
    </a:lvl8pPr>
    <a:lvl9pPr indent="1828800" latinLnBrk="0">
      <a:defRPr sz="1200">
        <a:latin typeface="+mn-lt"/>
        <a:ea typeface="+mn-ea"/>
        <a:cs typeface="+mn-cs"/>
        <a:sym typeface="Franklin Gothic Book"/>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a:t>业务参数校验</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dirty="0" smtClean="0">
                <a:latin typeface="+mn-lt"/>
                <a:ea typeface="+mn-ea"/>
                <a:cs typeface="+mn-cs"/>
                <a:sym typeface="Franklin Gothic Book"/>
              </a:rPr>
              <a:t>默认情况下， </a:t>
            </a:r>
            <a:r>
              <a:rPr lang="en-US" altLang="zh-CN" sz="1200" b="0" i="0" dirty="0" smtClean="0">
                <a:latin typeface="+mn-lt"/>
                <a:ea typeface="+mn-ea"/>
                <a:cs typeface="+mn-cs"/>
                <a:sym typeface="Franklin Gothic Book"/>
              </a:rPr>
              <a:t>(dev </a:t>
            </a:r>
            <a:r>
              <a:rPr lang="zh-CN" altLang="en-US" sz="1200" b="0" i="0" dirty="0" smtClean="0">
                <a:latin typeface="+mn-lt"/>
                <a:ea typeface="+mn-ea"/>
                <a:cs typeface="+mn-cs"/>
                <a:sym typeface="Franklin Gothic Book"/>
              </a:rPr>
              <a:t>命令</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运行在 </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开发</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模式，而 </a:t>
            </a:r>
            <a:r>
              <a:rPr lang="en-US" altLang="zh-CN" sz="1200" b="0" i="0" dirty="0" smtClean="0">
                <a:latin typeface="+mn-lt"/>
                <a:ea typeface="+mn-ea"/>
                <a:cs typeface="+mn-cs"/>
                <a:sym typeface="Franklin Gothic Book"/>
              </a:rPr>
              <a:t>build </a:t>
            </a:r>
            <a:r>
              <a:rPr lang="zh-CN" altLang="en-US" sz="1200" b="0" i="0" dirty="0" smtClean="0">
                <a:latin typeface="+mn-lt"/>
                <a:ea typeface="+mn-ea"/>
                <a:cs typeface="+mn-cs"/>
                <a:sym typeface="Franklin Gothic Book"/>
              </a:rPr>
              <a:t>命令则运行在 </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生产</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模式。</a:t>
            </a:r>
          </a:p>
          <a:p>
            <a:r>
              <a:rPr lang="zh-CN" altLang="en-US" sz="1200" b="0" i="0" dirty="0" smtClean="0">
                <a:latin typeface="+mn-lt"/>
                <a:ea typeface="+mn-ea"/>
                <a:cs typeface="+mn-cs"/>
                <a:sym typeface="Franklin Gothic Book"/>
              </a:rPr>
              <a:t>这意味着当执行 </a:t>
            </a:r>
            <a:r>
              <a:rPr lang="en-US" altLang="zh-CN" sz="1200" b="0" i="0" dirty="0" err="1" smtClean="0">
                <a:latin typeface="+mn-lt"/>
                <a:ea typeface="+mn-ea"/>
                <a:cs typeface="+mn-cs"/>
                <a:sym typeface="Franklin Gothic Book"/>
              </a:rPr>
              <a:t>vite</a:t>
            </a:r>
            <a:r>
              <a:rPr lang="en-US" altLang="zh-CN" sz="1200" b="0" i="0" dirty="0" smtClean="0">
                <a:latin typeface="+mn-lt"/>
                <a:ea typeface="+mn-ea"/>
                <a:cs typeface="+mn-cs"/>
                <a:sym typeface="Franklin Gothic Book"/>
              </a:rPr>
              <a:t> build </a:t>
            </a:r>
            <a:r>
              <a:rPr lang="zh-CN" altLang="en-US" sz="1200" b="0" i="0" dirty="0" smtClean="0">
                <a:latin typeface="+mn-lt"/>
                <a:ea typeface="+mn-ea"/>
                <a:cs typeface="+mn-cs"/>
                <a:sym typeface="Franklin Gothic Book"/>
              </a:rPr>
              <a:t>时，它会自动加载 </a:t>
            </a:r>
            <a:r>
              <a:rPr lang="en-US" altLang="zh-CN" sz="1200" b="0" i="0" dirty="0" smtClean="0">
                <a:latin typeface="+mn-lt"/>
                <a:ea typeface="+mn-ea"/>
                <a:cs typeface="+mn-cs"/>
                <a:sym typeface="Franklin Gothic Book"/>
              </a:rPr>
              <a:t>.</a:t>
            </a:r>
            <a:r>
              <a:rPr lang="en-US" altLang="zh-CN" sz="1200" b="0" i="0" dirty="0" err="1" smtClean="0">
                <a:latin typeface="+mn-lt"/>
                <a:ea typeface="+mn-ea"/>
                <a:cs typeface="+mn-cs"/>
                <a:sym typeface="Franklin Gothic Book"/>
              </a:rPr>
              <a:t>env.production</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中可能存在的环境变量：</a:t>
            </a:r>
          </a:p>
          <a:p>
            <a:endParaRPr lang="en-US" altLang="zh-CN" sz="1200" b="0" i="0" dirty="0" smtClean="0">
              <a:latin typeface="+mn-lt"/>
              <a:ea typeface="+mn-ea"/>
              <a:cs typeface="+mn-cs"/>
              <a:sym typeface="Franklin Gothic Book"/>
            </a:endParaRPr>
          </a:p>
          <a:p>
            <a:r>
              <a:rPr lang="zh-CN" altLang="en-US" sz="1200" b="0" i="0" dirty="0" smtClean="0">
                <a:latin typeface="+mn-lt"/>
                <a:ea typeface="+mn-ea"/>
                <a:cs typeface="+mn-cs"/>
                <a:sym typeface="Franklin Gothic Book"/>
              </a:rPr>
              <a:t>在某些情况下，若想在 </a:t>
            </a:r>
            <a:r>
              <a:rPr lang="en-US" altLang="zh-CN" sz="1200" b="0" i="0" dirty="0" err="1" smtClean="0">
                <a:latin typeface="+mn-lt"/>
                <a:ea typeface="+mn-ea"/>
                <a:cs typeface="+mn-cs"/>
                <a:sym typeface="Franklin Gothic Book"/>
              </a:rPr>
              <a:t>vite</a:t>
            </a:r>
            <a:r>
              <a:rPr lang="en-US" altLang="zh-CN" sz="1200" b="0" i="0" dirty="0" smtClean="0">
                <a:latin typeface="+mn-lt"/>
                <a:ea typeface="+mn-ea"/>
                <a:cs typeface="+mn-cs"/>
                <a:sym typeface="Franklin Gothic Book"/>
              </a:rPr>
              <a:t> build </a:t>
            </a:r>
            <a:r>
              <a:rPr lang="zh-CN" altLang="en-US" sz="1200" b="0" i="0" dirty="0" smtClean="0">
                <a:latin typeface="+mn-lt"/>
                <a:ea typeface="+mn-ea"/>
                <a:cs typeface="+mn-cs"/>
                <a:sym typeface="Franklin Gothic Book"/>
              </a:rPr>
              <a:t>时运行不同的模式来渲染不同的标题，你可以通过传递 </a:t>
            </a:r>
            <a:r>
              <a:rPr lang="en-US" altLang="zh-CN" sz="1200" b="0" i="0" dirty="0" smtClean="0">
                <a:latin typeface="+mn-lt"/>
                <a:ea typeface="+mn-ea"/>
                <a:cs typeface="+mn-cs"/>
                <a:sym typeface="Franklin Gothic Book"/>
              </a:rPr>
              <a:t>--mode </a:t>
            </a:r>
            <a:r>
              <a:rPr lang="zh-CN" altLang="en-US" sz="1200" b="0" i="0" dirty="0" smtClean="0">
                <a:latin typeface="+mn-lt"/>
                <a:ea typeface="+mn-ea"/>
                <a:cs typeface="+mn-cs"/>
                <a:sym typeface="Franklin Gothic Book"/>
              </a:rPr>
              <a:t>选项标志来覆盖命令使用的默认模式。</a:t>
            </a:r>
            <a:r>
              <a:rPr lang="zh-CN" altLang="en-US" sz="1200" b="0" i="0" strike="sngStrike" dirty="0" smtClean="0">
                <a:latin typeface="+mn-lt"/>
                <a:ea typeface="+mn-ea"/>
                <a:cs typeface="+mn-cs"/>
                <a:sym typeface="Franklin Gothic Book"/>
              </a:rPr>
              <a:t>例如，如果你想在 </a:t>
            </a:r>
            <a:r>
              <a:rPr lang="en-US" altLang="zh-CN" sz="1200" b="0" i="0" strike="sngStrike" dirty="0" smtClean="0">
                <a:latin typeface="+mn-lt"/>
                <a:ea typeface="+mn-ea"/>
                <a:cs typeface="+mn-cs"/>
                <a:sym typeface="Franklin Gothic Book"/>
              </a:rPr>
              <a:t>staging </a:t>
            </a:r>
            <a:r>
              <a:rPr lang="zh-CN" altLang="en-US" sz="1200" b="0" i="0" strike="sngStrike" dirty="0" smtClean="0">
                <a:latin typeface="+mn-lt"/>
                <a:ea typeface="+mn-ea"/>
                <a:cs typeface="+mn-cs"/>
                <a:sym typeface="Franklin Gothic Book"/>
              </a:rPr>
              <a:t>（预发布）模式下构建应用：</a:t>
            </a:r>
          </a:p>
          <a:p>
            <a:r>
              <a:rPr lang="en-US" altLang="zh-CN" sz="1200" b="0" i="0" strike="sngStrike" dirty="0" err="1" smtClean="0">
                <a:latin typeface="+mn-lt"/>
                <a:ea typeface="+mn-ea"/>
                <a:cs typeface="+mn-cs"/>
                <a:sym typeface="Franklin Gothic Book"/>
              </a:rPr>
              <a:t>bashvite</a:t>
            </a:r>
            <a:r>
              <a:rPr lang="en-US" altLang="zh-CN" sz="1200" b="0" i="0" strike="sngStrike" dirty="0" smtClean="0">
                <a:latin typeface="+mn-lt"/>
                <a:ea typeface="+mn-ea"/>
                <a:cs typeface="+mn-cs"/>
                <a:sym typeface="Franklin Gothic Book"/>
              </a:rPr>
              <a:t> build --mode staging </a:t>
            </a:r>
          </a:p>
          <a:p>
            <a:r>
              <a:rPr lang="zh-CN" altLang="en-US" sz="1200" b="0" i="0" strike="sngStrike" dirty="0" smtClean="0">
                <a:latin typeface="+mn-lt"/>
                <a:ea typeface="+mn-ea"/>
                <a:cs typeface="+mn-cs"/>
                <a:sym typeface="Franklin Gothic Book"/>
              </a:rPr>
              <a:t>还需要新建一个 </a:t>
            </a:r>
            <a:r>
              <a:rPr lang="en-US" altLang="zh-CN" sz="1200" b="0" i="0" strike="sngStrike" dirty="0" smtClean="0">
                <a:latin typeface="+mn-lt"/>
                <a:ea typeface="+mn-ea"/>
                <a:cs typeface="+mn-cs"/>
                <a:sym typeface="Franklin Gothic Book"/>
              </a:rPr>
              <a:t>.</a:t>
            </a:r>
            <a:r>
              <a:rPr lang="en-US" altLang="zh-CN" sz="1200" b="0" i="0" strike="sngStrike" dirty="0" err="1" smtClean="0">
                <a:latin typeface="+mn-lt"/>
                <a:ea typeface="+mn-ea"/>
                <a:cs typeface="+mn-cs"/>
                <a:sym typeface="Franklin Gothic Book"/>
              </a:rPr>
              <a:t>env.staging</a:t>
            </a:r>
            <a:r>
              <a:rPr lang="en-US" altLang="zh-CN" sz="1200" b="0" i="0" strike="sngStrike" dirty="0" smtClean="0">
                <a:latin typeface="+mn-lt"/>
                <a:ea typeface="+mn-ea"/>
                <a:cs typeface="+mn-cs"/>
                <a:sym typeface="Franklin Gothic Book"/>
              </a:rPr>
              <a:t> </a:t>
            </a:r>
            <a:r>
              <a:rPr lang="zh-CN" altLang="en-US" sz="1200" b="0" i="0" strike="sngStrike" dirty="0" smtClean="0">
                <a:latin typeface="+mn-lt"/>
                <a:ea typeface="+mn-ea"/>
                <a:cs typeface="+mn-cs"/>
                <a:sym typeface="Franklin Gothic Book"/>
              </a:rPr>
              <a:t>文件：</a:t>
            </a:r>
          </a:p>
          <a:p>
            <a:r>
              <a:rPr lang="en-US" altLang="zh-CN" sz="1200" b="0" i="0" strike="sngStrike" dirty="0" smtClean="0">
                <a:latin typeface="+mn-lt"/>
                <a:ea typeface="+mn-ea"/>
                <a:cs typeface="+mn-cs"/>
                <a:sym typeface="Franklin Gothic Book"/>
              </a:rPr>
              <a:t># .</a:t>
            </a:r>
            <a:r>
              <a:rPr lang="en-US" altLang="zh-CN" sz="1200" b="0" i="0" strike="sngStrike" dirty="0" err="1" smtClean="0">
                <a:latin typeface="+mn-lt"/>
                <a:ea typeface="+mn-ea"/>
                <a:cs typeface="+mn-cs"/>
                <a:sym typeface="Franklin Gothic Book"/>
              </a:rPr>
              <a:t>env.staging</a:t>
            </a:r>
            <a:r>
              <a:rPr lang="en-US" altLang="zh-CN" sz="1200" b="0" i="0" strike="sngStrike" dirty="0" smtClean="0">
                <a:latin typeface="+mn-lt"/>
                <a:ea typeface="+mn-ea"/>
                <a:cs typeface="+mn-cs"/>
                <a:sym typeface="Franklin Gothic Book"/>
              </a:rPr>
              <a:t> VITE_APP_TITLE=My App (staging)</a:t>
            </a:r>
          </a:p>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Pinia</a:t>
            </a:r>
            <a:r>
              <a:rPr lang="en-US" altLang="zh-CN" sz="1200" dirty="0" smtClean="0">
                <a:solidFill>
                  <a:schemeClr val="tx1">
                    <a:lumMod val="85000"/>
                    <a:lumOff val="15000"/>
                  </a:schemeClr>
                </a:solidFill>
                <a:latin typeface="Helvetica"/>
                <a:cs typeface="Helvetica"/>
              </a:rPr>
              <a:t> </a:t>
            </a:r>
            <a:r>
              <a:rPr lang="zh-CN" altLang="en-US" sz="1200" dirty="0" smtClean="0">
                <a:solidFill>
                  <a:schemeClr val="tx1">
                    <a:lumMod val="85000"/>
                    <a:lumOff val="15000"/>
                  </a:schemeClr>
                </a:solidFill>
                <a:latin typeface="Helvetica"/>
                <a:cs typeface="Helvetica"/>
              </a:rPr>
              <a:t>对比</a:t>
            </a:r>
            <a:r>
              <a:rPr lang="en-US" altLang="zh-CN" sz="1200" dirty="0" err="1" smtClean="0">
                <a:solidFill>
                  <a:schemeClr val="tx1">
                    <a:lumMod val="85000"/>
                    <a:lumOff val="15000"/>
                  </a:schemeClr>
                </a:solidFill>
                <a:latin typeface="Helvetica"/>
                <a:cs typeface="Helvetica"/>
              </a:rPr>
              <a:t>vuex的特点</a:t>
            </a:r>
            <a:r>
              <a:rPr lang="en-US" altLang="zh-CN" sz="1200" dirty="0" smtClean="0">
                <a:solidFill>
                  <a:schemeClr val="tx1">
                    <a:lumMod val="85000"/>
                    <a:lumOff val="15000"/>
                  </a:schemeClr>
                </a:solidFill>
                <a:latin typeface="Helvetica"/>
                <a:cs typeface="Helvetica"/>
              </a:rPr>
              <a:t>：</a:t>
            </a: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完整的</a:t>
            </a:r>
            <a:r>
              <a:rPr lang="en-US" altLang="zh-CN" sz="1200" dirty="0" smtClean="0">
                <a:solidFill>
                  <a:schemeClr val="tx1">
                    <a:lumMod val="85000"/>
                    <a:lumOff val="15000"/>
                  </a:schemeClr>
                </a:solidFill>
                <a:latin typeface="Helvetica"/>
                <a:cs typeface="Helvetica"/>
              </a:rPr>
              <a:t> typescript </a:t>
            </a:r>
            <a:r>
              <a:rPr lang="en-US" altLang="zh-CN" sz="1200" dirty="0" err="1" smtClean="0">
                <a:solidFill>
                  <a:schemeClr val="tx1">
                    <a:lumMod val="85000"/>
                    <a:lumOff val="15000"/>
                  </a:schemeClr>
                </a:solidFill>
                <a:latin typeface="Helvetica"/>
                <a:cs typeface="Helvetica"/>
              </a:rPr>
              <a:t>的支持</a:t>
            </a:r>
            <a:r>
              <a:rPr lang="en-US" altLang="zh-CN" sz="1200" dirty="0" smtClean="0">
                <a:solidFill>
                  <a:schemeClr val="tx1">
                    <a:lumMod val="85000"/>
                    <a:lumOff val="15000"/>
                  </a:schemeClr>
                </a:solidFill>
                <a:latin typeface="Helvetica"/>
                <a:cs typeface="Helvetica"/>
              </a:rPr>
              <a:t>；</a:t>
            </a: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足够轻量，压缩后的体积只有</a:t>
            </a:r>
            <a:r>
              <a:rPr lang="en-US" altLang="zh-CN" sz="1200" dirty="0" smtClean="0">
                <a:solidFill>
                  <a:schemeClr val="tx1">
                    <a:lumMod val="85000"/>
                    <a:lumOff val="15000"/>
                  </a:schemeClr>
                </a:solidFill>
                <a:latin typeface="Helvetica"/>
                <a:cs typeface="Helvetica"/>
              </a:rPr>
              <a:t> 1.6kb;</a:t>
            </a: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去除</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mutations，只有</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state，getters，actions</a:t>
            </a:r>
            <a:r>
              <a:rPr lang="en-US" altLang="zh-CN" sz="1200" dirty="0" smtClean="0">
                <a:solidFill>
                  <a:schemeClr val="tx1">
                    <a:lumMod val="85000"/>
                    <a:lumOff val="15000"/>
                  </a:schemeClr>
                </a:solidFill>
                <a:latin typeface="Helvetica"/>
                <a:cs typeface="Helvetica"/>
              </a:rPr>
              <a:t>；</a:t>
            </a: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smtClean="0">
                <a:solidFill>
                  <a:schemeClr val="tx1">
                    <a:lumMod val="85000"/>
                    <a:lumOff val="15000"/>
                  </a:schemeClr>
                </a:solidFill>
                <a:latin typeface="Helvetica"/>
                <a:cs typeface="Helvetica"/>
              </a:rPr>
              <a:t>actions </a:t>
            </a:r>
            <a:r>
              <a:rPr lang="en-US" altLang="zh-CN" sz="1200" dirty="0" err="1" smtClean="0">
                <a:solidFill>
                  <a:schemeClr val="tx1">
                    <a:lumMod val="85000"/>
                    <a:lumOff val="15000"/>
                  </a:schemeClr>
                </a:solidFill>
                <a:latin typeface="Helvetica"/>
                <a:cs typeface="Helvetica"/>
              </a:rPr>
              <a:t>支持同步和异步</a:t>
            </a:r>
            <a:r>
              <a:rPr lang="en-US" altLang="zh-CN" sz="1200" dirty="0" smtClean="0">
                <a:solidFill>
                  <a:schemeClr val="tx1">
                    <a:lumMod val="85000"/>
                    <a:lumOff val="15000"/>
                  </a:schemeClr>
                </a:solidFill>
                <a:latin typeface="Helvetica"/>
                <a:cs typeface="Helvetica"/>
              </a:rPr>
              <a:t>；</a:t>
            </a: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没有模块嵌套，只有</a:t>
            </a:r>
            <a:r>
              <a:rPr lang="en-US" altLang="zh-CN" sz="1200" dirty="0" smtClean="0">
                <a:solidFill>
                  <a:schemeClr val="tx1">
                    <a:lumMod val="85000"/>
                    <a:lumOff val="15000"/>
                  </a:schemeClr>
                </a:solidFill>
                <a:latin typeface="Helvetica"/>
                <a:cs typeface="Helvetica"/>
              </a:rPr>
              <a:t> store </a:t>
            </a:r>
            <a:r>
              <a:rPr lang="en-US" altLang="zh-CN" sz="1200" dirty="0" err="1" smtClean="0">
                <a:solidFill>
                  <a:schemeClr val="tx1">
                    <a:lumMod val="85000"/>
                    <a:lumOff val="15000"/>
                  </a:schemeClr>
                </a:solidFill>
                <a:latin typeface="Helvetica"/>
                <a:cs typeface="Helvetica"/>
              </a:rPr>
              <a:t>的概念，store</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之间可以自由使用，更好的代码分割</a:t>
            </a:r>
            <a:r>
              <a:rPr lang="en-US" altLang="zh-CN" sz="1200" dirty="0" smtClean="0">
                <a:solidFill>
                  <a:schemeClr val="tx1">
                    <a:lumMod val="85000"/>
                    <a:lumOff val="15000"/>
                  </a:schemeClr>
                </a:solidFill>
                <a:latin typeface="Helvetica"/>
                <a:cs typeface="Helvetica"/>
              </a:rPr>
              <a:t>；</a:t>
            </a: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无需手动添加</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store，store</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一旦创建便会自动添加</a:t>
            </a:r>
            <a:r>
              <a:rPr lang="en-US" altLang="zh-CN" sz="1200" dirty="0" smtClean="0">
                <a:solidFill>
                  <a:schemeClr val="tx1">
                    <a:lumMod val="85000"/>
                    <a:lumOff val="15000"/>
                  </a:schemeClr>
                </a:solidFill>
                <a:latin typeface="Helvetica"/>
                <a:cs typeface="Helvetica"/>
              </a:rPr>
              <a:t>；</a:t>
            </a:r>
            <a:endParaRPr lang="en-US" altLang="zh-CN" sz="1200" dirty="0">
              <a:solidFill>
                <a:schemeClr val="tx1">
                  <a:lumMod val="85000"/>
                  <a:lumOff val="15000"/>
                </a:schemeClr>
              </a:solidFill>
              <a:latin typeface="Helvetica"/>
              <a:cs typeface="Helvetic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由于点击登录按钮触发了 </a:t>
            </a:r>
            <a:r>
              <a:rPr lang="en-US" altLang="zh-CN" dirty="0" err="1" smtClean="0"/>
              <a:t>useUserStore</a:t>
            </a:r>
            <a:r>
              <a:rPr lang="en-US" altLang="zh-CN" dirty="0" smtClean="0"/>
              <a:t> </a:t>
            </a:r>
            <a:r>
              <a:rPr lang="zh-CN" altLang="en-US" dirty="0" smtClean="0"/>
              <a:t>的 </a:t>
            </a:r>
            <a:r>
              <a:rPr lang="en-US" altLang="zh-CN" dirty="0" smtClean="0"/>
              <a:t>login action</a:t>
            </a:r>
            <a:r>
              <a:rPr lang="zh-CN" altLang="en-US" dirty="0" smtClean="0"/>
              <a:t>，我们现在顺着逻辑找到它：</a:t>
            </a:r>
          </a:p>
          <a:p>
            <a:endParaRPr lang="zh-CN" altLang="en-US" dirty="0" smtClean="0"/>
          </a:p>
          <a:p>
            <a:r>
              <a:rPr lang="zh-CN" altLang="en-US" dirty="0" smtClean="0"/>
              <a:t>可以看到，在 </a:t>
            </a:r>
            <a:r>
              <a:rPr lang="en-US" altLang="zh-CN" dirty="0" err="1" smtClean="0"/>
              <a:t>useUserStore</a:t>
            </a:r>
            <a:r>
              <a:rPr lang="en-US" altLang="zh-CN" dirty="0" smtClean="0"/>
              <a:t> </a:t>
            </a:r>
            <a:r>
              <a:rPr lang="zh-CN" altLang="en-US" dirty="0" smtClean="0"/>
              <a:t>里，我们引入了上文写好的登录接口 </a:t>
            </a:r>
            <a:r>
              <a:rPr lang="en-US" altLang="zh-CN" dirty="0" err="1" smtClean="0"/>
              <a:t>loginApi</a:t>
            </a:r>
            <a:r>
              <a:rPr lang="zh-CN" altLang="en-US" dirty="0" smtClean="0"/>
              <a:t>：</a:t>
            </a:r>
          </a:p>
          <a:p>
            <a:r>
              <a:rPr lang="en-US" altLang="zh-CN" dirty="0" smtClean="0"/>
              <a:t>import { </a:t>
            </a:r>
            <a:r>
              <a:rPr lang="en-US" altLang="zh-CN" dirty="0" err="1" smtClean="0"/>
              <a:t>loginApi</a:t>
            </a:r>
            <a:r>
              <a:rPr lang="en-US" altLang="zh-CN" dirty="0" smtClean="0"/>
              <a:t>, </a:t>
            </a:r>
            <a:r>
              <a:rPr lang="en-US" altLang="zh-CN" dirty="0" err="1" smtClean="0"/>
              <a:t>getUserInfoApi</a:t>
            </a:r>
            <a:r>
              <a:rPr lang="en-US" altLang="zh-CN" dirty="0" smtClean="0"/>
              <a:t> } from "@/</a:t>
            </a:r>
            <a:r>
              <a:rPr lang="en-US" altLang="zh-CN" dirty="0" err="1" smtClean="0"/>
              <a:t>api</a:t>
            </a:r>
            <a:r>
              <a:rPr lang="en-US" altLang="zh-CN" dirty="0" smtClean="0"/>
              <a:t>/login"</a:t>
            </a:r>
          </a:p>
          <a:p>
            <a:r>
              <a:rPr lang="zh-CN" altLang="en-US" dirty="0" smtClean="0"/>
              <a:t>复制代码</a:t>
            </a:r>
          </a:p>
          <a:p>
            <a:r>
              <a:rPr lang="zh-CN" altLang="en-US" dirty="0" smtClean="0"/>
              <a:t>然后在 </a:t>
            </a:r>
            <a:r>
              <a:rPr lang="en-US" altLang="zh-CN" dirty="0" smtClean="0"/>
              <a:t>login action </a:t>
            </a:r>
            <a:r>
              <a:rPr lang="zh-CN" altLang="en-US" dirty="0" smtClean="0"/>
              <a:t>中调用这个 </a:t>
            </a:r>
            <a:r>
              <a:rPr lang="en-US" altLang="zh-CN" dirty="0" err="1" smtClean="0"/>
              <a:t>loginApi</a:t>
            </a:r>
            <a:r>
              <a:rPr lang="en-US" altLang="zh-CN" dirty="0" smtClean="0"/>
              <a:t> </a:t>
            </a:r>
            <a:r>
              <a:rPr lang="zh-CN" altLang="en-US" dirty="0" smtClean="0"/>
              <a:t>并传入对应参数（如果这里参数传递错误，那么 </a:t>
            </a:r>
            <a:r>
              <a:rPr lang="en-US" altLang="zh-CN" dirty="0" smtClean="0"/>
              <a:t>TS </a:t>
            </a:r>
            <a:r>
              <a:rPr lang="zh-CN" altLang="en-US" dirty="0" smtClean="0"/>
              <a:t>就会报错提醒我们，因为我们在上文中定义接口的时候已经约束了类型）</a:t>
            </a:r>
          </a:p>
          <a:p>
            <a:r>
              <a:rPr lang="zh-CN" altLang="en-US" dirty="0" smtClean="0"/>
              <a:t>调用登录接口成功时，我们将接口返回的响应数据 </a:t>
            </a:r>
            <a:r>
              <a:rPr lang="en-US" altLang="zh-CN" dirty="0" smtClean="0"/>
              <a:t>res </a:t>
            </a:r>
            <a:r>
              <a:rPr lang="zh-CN" altLang="en-US" dirty="0" smtClean="0"/>
              <a:t>中的 </a:t>
            </a:r>
            <a:r>
              <a:rPr lang="en-US" altLang="zh-CN" dirty="0" smtClean="0"/>
              <a:t>token </a:t>
            </a:r>
            <a:r>
              <a:rPr lang="zh-CN" altLang="en-US" dirty="0" smtClean="0"/>
              <a:t>分别保存到 </a:t>
            </a:r>
            <a:r>
              <a:rPr lang="en-US" altLang="zh-CN" dirty="0" smtClean="0"/>
              <a:t>cookie</a:t>
            </a:r>
            <a:r>
              <a:rPr lang="zh-CN" altLang="en-US" dirty="0" smtClean="0"/>
              <a:t>（对应语句 </a:t>
            </a:r>
            <a:r>
              <a:rPr lang="en-US" altLang="zh-CN" dirty="0" err="1" smtClean="0"/>
              <a:t>setToken</a:t>
            </a:r>
            <a:r>
              <a:rPr lang="en-US" altLang="zh-CN" dirty="0" smtClean="0"/>
              <a:t>(</a:t>
            </a:r>
            <a:r>
              <a:rPr lang="en-US" altLang="zh-CN" dirty="0" err="1" smtClean="0"/>
              <a:t>res.data.token</a:t>
            </a:r>
            <a:r>
              <a:rPr lang="en-US" altLang="zh-CN" dirty="0" smtClean="0"/>
              <a:t>)</a:t>
            </a:r>
            <a:r>
              <a:rPr lang="zh-CN" altLang="en-US" dirty="0" smtClean="0"/>
              <a:t>）和 当前 </a:t>
            </a:r>
            <a:r>
              <a:rPr lang="en-US" altLang="zh-CN" dirty="0" smtClean="0"/>
              <a:t>Store</a:t>
            </a:r>
            <a:r>
              <a:rPr lang="zh-CN" altLang="en-US" dirty="0" smtClean="0"/>
              <a:t>（对应语句 </a:t>
            </a:r>
            <a:r>
              <a:rPr lang="en-US" altLang="zh-CN" dirty="0" err="1" smtClean="0"/>
              <a:t>token.value</a:t>
            </a:r>
            <a:r>
              <a:rPr lang="en-US" altLang="zh-CN" dirty="0" smtClean="0"/>
              <a:t> = </a:t>
            </a:r>
            <a:r>
              <a:rPr lang="en-US" altLang="zh-CN" dirty="0" err="1" smtClean="0"/>
              <a:t>res.data.token</a:t>
            </a:r>
            <a:r>
              <a:rPr lang="zh-CN" altLang="en-US" dirty="0" smtClean="0"/>
              <a:t>） 中，如果接口失败，则直接 </a:t>
            </a:r>
            <a:r>
              <a:rPr lang="en-US" altLang="zh-CN" dirty="0" smtClean="0"/>
              <a:t>reject</a:t>
            </a:r>
            <a:r>
              <a:rPr lang="zh-CN" altLang="en-US" dirty="0" smtClean="0"/>
              <a:t>（</a:t>
            </a:r>
            <a:r>
              <a:rPr lang="en-US" altLang="zh-CN" dirty="0" smtClean="0"/>
              <a:t>ES6 </a:t>
            </a:r>
            <a:r>
              <a:rPr lang="en-US" altLang="zh-CN" dirty="0" err="1" smtClean="0"/>
              <a:t>Promis</a:t>
            </a:r>
            <a:r>
              <a:rPr lang="en-US" altLang="zh-CN" dirty="0" smtClean="0"/>
              <a:t> </a:t>
            </a:r>
            <a:r>
              <a:rPr lang="zh-CN" altLang="en-US" dirty="0" smtClean="0"/>
              <a:t>知识） 即可</a:t>
            </a:r>
          </a:p>
          <a:p>
            <a:r>
              <a:rPr lang="zh-CN" altLang="en-US" dirty="0" smtClean="0"/>
              <a:t>如果这里执行了 </a:t>
            </a:r>
            <a:r>
              <a:rPr lang="en-US" altLang="zh-CN" dirty="0" smtClean="0"/>
              <a:t>.then </a:t>
            </a:r>
            <a:r>
              <a:rPr lang="zh-CN" altLang="en-US" dirty="0" smtClean="0"/>
              <a:t>那么登录页面也将执行 </a:t>
            </a:r>
            <a:r>
              <a:rPr lang="en-US" altLang="zh-CN" dirty="0" smtClean="0"/>
              <a:t>.then</a:t>
            </a:r>
            <a:r>
              <a:rPr lang="zh-CN" altLang="en-US" dirty="0" smtClean="0"/>
              <a:t>，也就会开始跳转路由到首页，那么就会触发路由守卫</a:t>
            </a:r>
          </a:p>
          <a:p>
            <a:r>
              <a:rPr lang="zh-CN" altLang="en-US" dirty="0" smtClean="0"/>
              <a:t>路由守卫</a:t>
            </a:r>
          </a:p>
          <a:p>
            <a:endParaRPr lang="zh-CN" altLang="en-US" dirty="0" smtClean="0"/>
          </a:p>
          <a:p>
            <a:r>
              <a:rPr lang="zh-CN" altLang="en-US" dirty="0" smtClean="0"/>
              <a:t>路由守卫全部的代码如上，由于注释已经写的很清楚了，建议大家慢慢的仔细阅读即可，我这里只简单概述一下路由守卫做了什么事：</a:t>
            </a:r>
          </a:p>
          <a:p>
            <a:endParaRPr lang="zh-CN" altLang="en-US" dirty="0" smtClean="0"/>
          </a:p>
          <a:p>
            <a:r>
              <a:rPr lang="zh-CN" altLang="en-US" dirty="0" smtClean="0"/>
              <a:t>判断用户是否登录，没登录则只能进入白名单页面，比如登录页</a:t>
            </a:r>
          </a:p>
          <a:p>
            <a:r>
              <a:rPr lang="zh-CN" altLang="en-US" dirty="0" smtClean="0"/>
              <a:t>如果已经登录，那么将不允许进入登录页</a:t>
            </a:r>
          </a:p>
          <a:p>
            <a:r>
              <a:rPr lang="zh-CN" altLang="en-US" dirty="0" smtClean="0"/>
              <a:t>如果已经登录，那么还要检查是否拿到用户角色，如果没有，并且开启了动态路由功能，则要调用用户详情接口</a:t>
            </a:r>
          </a:p>
          <a:p>
            <a:r>
              <a:rPr lang="zh-CN" altLang="en-US" dirty="0" smtClean="0"/>
              <a:t>如果没有开启动态路由功能，则启用默认角色</a:t>
            </a:r>
          </a:p>
          <a:p>
            <a:r>
              <a:rPr lang="zh-CN" altLang="en-US" dirty="0" smtClean="0"/>
              <a:t>不管什么情况，一旦发生错误，就重置 </a:t>
            </a:r>
            <a:r>
              <a:rPr lang="en-US" altLang="zh-CN" dirty="0" smtClean="0"/>
              <a:t>Token</a:t>
            </a:r>
            <a:r>
              <a:rPr lang="zh-CN" altLang="en-US" dirty="0" smtClean="0"/>
              <a:t>，并重定向到登录页</a:t>
            </a:r>
          </a:p>
          <a:p>
            <a:endParaRPr lang="zh-CN" altLang="en-US" dirty="0" smtClean="0"/>
          </a:p>
          <a:p>
            <a:r>
              <a:rPr lang="zh-CN" altLang="en-US" dirty="0" smtClean="0"/>
              <a:t>一般情况下，不建议大家更改路由守卫逻辑，如果必须要更改，请大家一定熟练掌握原本的逻辑以及 </a:t>
            </a:r>
            <a:r>
              <a:rPr lang="en-US" altLang="zh-CN" dirty="0" err="1" smtClean="0"/>
              <a:t>vue</a:t>
            </a:r>
            <a:r>
              <a:rPr lang="en-US" altLang="zh-CN" dirty="0" smtClean="0"/>
              <a:t>-router </a:t>
            </a:r>
            <a:r>
              <a:rPr lang="zh-CN" altLang="en-US" dirty="0" smtClean="0"/>
              <a:t>路由守卫本身的知识点</a:t>
            </a:r>
          </a:p>
          <a:p>
            <a:r>
              <a:rPr lang="zh-CN" altLang="en-US" dirty="0" smtClean="0"/>
              <a:t>这里如果通过路由守卫的检查后，我们就能正常跳转到首页了。</a:t>
            </a:r>
          </a:p>
          <a:p>
            <a:endParaRPr lang="zh-CN" altLang="en-US" dirty="0" smtClean="0"/>
          </a:p>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endParaRPr lang="zh-CN" altLang="en-US" dirty="0"/>
          </a:p>
        </p:txBody>
      </p:sp>
    </p:spTree>
    <p:extLst>
      <p:ext uri="{BB962C8B-B14F-4D97-AF65-F5344CB8AC3E}">
        <p14:creationId xmlns:p14="http://schemas.microsoft.com/office/powerpoint/2010/main" xmlns="" val="1786962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r>
              <a:rPr lang="zh-CN" altLang="en-US" dirty="0">
                <a:sym typeface="+mn-ea"/>
              </a:rPr>
              <a:t>我们可以使用响应式 API 来声明响应式的状态，在 setup() 函数中返回的对象会暴露给模板和组件实例。其他的选项也可以通过组件实例来获取 setup() 暴露的属性：</a:t>
            </a:r>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你在编辑器中看到的是一个 Vue 单文件组件 (Single-File Component，缩写为 SFC)。SFC 是一种可复用的代码组织形式，它将从属于同一个组件的 HTML、CSS 和 JavaScript 封装在使用 .vue 后缀的文件中。</a:t>
            </a:r>
          </a:p>
          <a:p>
            <a:endParaRPr lang="zh-CN" altLang="en-US" dirty="0"/>
          </a:p>
          <a:p>
            <a:r>
              <a:rPr lang="zh-CN" altLang="en-US" dirty="0"/>
              <a:t>Vue 的核心功能是声明式渲染：通过扩展于标准 HTML 的模板语法，我们可以根据 JavaScript 的状态来描述 HTML 应该是什么样子的。当状态改变时，HTML 会自动更新。</a:t>
            </a:r>
          </a:p>
          <a:p>
            <a:endParaRPr lang="zh-CN" altLang="en-US" dirty="0"/>
          </a:p>
          <a:p>
            <a:r>
              <a:rPr lang="zh-CN" altLang="en-US" dirty="0"/>
              <a:t>能在改变时触发更新的状态被称作是响应式的。我们可以使用 Vue 的 reactive() API 来声明响应式状态。由 reactive() 创建的对象都是 JavaScript Proxy，其行为与普通对象一样：</a:t>
            </a:r>
          </a:p>
          <a:p>
            <a:endParaRPr lang="zh-CN" altLang="en-US" dirty="0"/>
          </a:p>
          <a:p>
            <a:r>
              <a:rPr lang="zh-CN" altLang="en-US" dirty="0"/>
              <a:t>js</a:t>
            </a:r>
          </a:p>
          <a:p>
            <a:r>
              <a:rPr lang="zh-CN" altLang="en-US" dirty="0"/>
              <a:t>import { reactive } from 'vue'</a:t>
            </a:r>
          </a:p>
          <a:p>
            <a:endParaRPr lang="zh-CN" altLang="en-US" dirty="0"/>
          </a:p>
          <a:p>
            <a:r>
              <a:rPr lang="zh-CN" altLang="en-US" dirty="0"/>
              <a:t>const counter = reactive({</a:t>
            </a:r>
          </a:p>
          <a:p>
            <a:r>
              <a:rPr lang="zh-CN" altLang="en-US" dirty="0"/>
              <a:t>  count: 0</a:t>
            </a:r>
          </a:p>
          <a:p>
            <a:r>
              <a:rPr lang="zh-CN" altLang="en-US" dirty="0"/>
              <a:t>})</a:t>
            </a:r>
          </a:p>
          <a:p>
            <a:endParaRPr lang="zh-CN" altLang="en-US" dirty="0"/>
          </a:p>
          <a:p>
            <a:r>
              <a:rPr lang="zh-CN" altLang="en-US" dirty="0"/>
              <a:t>console.log(counter.count) // 0</a:t>
            </a:r>
          </a:p>
          <a:p>
            <a:r>
              <a:rPr lang="zh-CN" altLang="en-US" dirty="0"/>
              <a:t>counter.count++</a:t>
            </a:r>
          </a:p>
          <a:p>
            <a:r>
              <a:rPr lang="zh-CN" altLang="en-US" dirty="0"/>
              <a:t>reactive() 只适用于对象 (包括数组和内置类型，如 Map 和 Set)。而另一个 API ref() 则可以接受任何值类型。ref 会返回一个包裹对象，并在 .value 属性下暴露内部值。</a:t>
            </a:r>
          </a:p>
          <a:p>
            <a:endParaRPr lang="zh-CN" altLang="en-US" dirty="0"/>
          </a:p>
          <a:p>
            <a:r>
              <a:rPr lang="zh-CN" altLang="en-US" dirty="0"/>
              <a:t>js</a:t>
            </a:r>
          </a:p>
          <a:p>
            <a:r>
              <a:rPr lang="zh-CN" altLang="en-US" dirty="0"/>
              <a:t>import { ref } from 'vue'</a:t>
            </a:r>
          </a:p>
          <a:p>
            <a:endParaRPr lang="zh-CN" altLang="en-US" dirty="0"/>
          </a:p>
          <a:p>
            <a:r>
              <a:rPr lang="zh-CN" altLang="en-US" dirty="0"/>
              <a:t>const message = ref('Hello World!')</a:t>
            </a:r>
          </a:p>
          <a:p>
            <a:endParaRPr lang="zh-CN" altLang="en-US" dirty="0"/>
          </a:p>
          <a:p>
            <a:r>
              <a:rPr lang="zh-CN" altLang="en-US" dirty="0"/>
              <a:t>console.log(message.value) // "Hello World!"</a:t>
            </a:r>
          </a:p>
          <a:p>
            <a:r>
              <a:rPr lang="zh-CN" altLang="en-US" dirty="0"/>
              <a:t>message.value = 'Changed'</a:t>
            </a:r>
          </a:p>
          <a:p>
            <a:r>
              <a:rPr lang="zh-CN" altLang="en-US" dirty="0"/>
              <a:t>reactive() 和 ref() 的细节在指南 - 响应式基础一节中有进一步讨论。</a:t>
            </a:r>
          </a:p>
          <a:p>
            <a:endParaRPr lang="zh-CN" altLang="en-US" dirty="0"/>
          </a:p>
          <a:p>
            <a:r>
              <a:rPr lang="zh-CN" altLang="en-US" dirty="0"/>
              <a:t>在组件的 &lt;script setup&gt; 块中声明的响应式状态，可以直接在模板中使用。下面展示了我们如何使用双花括号语法，根据 counter 对象和 message ref 的值渲染动态文本：</a:t>
            </a:r>
          </a:p>
          <a:p>
            <a:endParaRPr lang="zh-CN" altLang="en-US" dirty="0"/>
          </a:p>
          <a:p>
            <a:r>
              <a:rPr lang="zh-CN" altLang="en-US" dirty="0"/>
              <a:t>template</a:t>
            </a:r>
          </a:p>
          <a:p>
            <a:r>
              <a:rPr lang="zh-CN" altLang="en-US" dirty="0"/>
              <a:t>&lt;h1&gt;{{ message }}&lt;/h1&gt;</a:t>
            </a:r>
          </a:p>
          <a:p>
            <a:r>
              <a:rPr lang="zh-CN" altLang="en-US" dirty="0"/>
              <a:t>&lt;p&gt;count is: {{ counter.count }}&lt;/p&gt;</a:t>
            </a:r>
          </a:p>
          <a:p>
            <a:r>
              <a:rPr lang="zh-CN" altLang="en-US" dirty="0"/>
              <a:t>注意我们在模板中访问的 message ref 时不需要使用 .value：它会被自动解包，让使用更简单。</a:t>
            </a:r>
          </a:p>
          <a:p>
            <a:endParaRPr lang="zh-CN" altLang="en-US" dirty="0"/>
          </a:p>
          <a:p>
            <a:r>
              <a:rPr lang="zh-CN" altLang="en-US" dirty="0"/>
              <a:t>在双花括号中的内容并不只限于标识符或路径——我们可以使用任何有效的 JavaScript 表达式。</a:t>
            </a:r>
          </a:p>
          <a:p>
            <a:endParaRPr lang="zh-CN" altLang="en-US" dirty="0"/>
          </a:p>
          <a:p>
            <a:r>
              <a:rPr lang="zh-CN" altLang="en-US" dirty="0"/>
              <a:t>template</a:t>
            </a:r>
          </a:p>
          <a:p>
            <a:r>
              <a:rPr lang="zh-CN" altLang="en-US" dirty="0"/>
              <a:t>&lt;h1&gt;{{ message.split('').reverse().join('') }}&lt;/h1&gt;</a:t>
            </a:r>
          </a:p>
          <a:p>
            <a:r>
              <a:rPr lang="zh-CN" altLang="en-US" dirty="0"/>
              <a:t>现在，试着自己创建一些响应式状态，用它来为模板中的 &lt;h1&gt; 渲染动态的文本内容。</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Attribute 绑定</a:t>
            </a:r>
          </a:p>
          <a:p>
            <a:r>
              <a:rPr lang="zh-CN" altLang="en-US" dirty="0"/>
              <a:t>在 Vue 中，mustache 语法 (即双大括号) 只能用于文本插值。为了给 attribute 绑定一个动态值，需要使用 v-bind 指令：</a:t>
            </a:r>
          </a:p>
          <a:p>
            <a:endParaRPr lang="zh-CN" altLang="en-US" dirty="0"/>
          </a:p>
          <a:p>
            <a:r>
              <a:rPr lang="zh-CN" altLang="en-US" dirty="0"/>
              <a:t>template</a:t>
            </a:r>
          </a:p>
          <a:p>
            <a:r>
              <a:rPr lang="zh-CN" altLang="en-US" dirty="0"/>
              <a:t>&lt;div v-bind:id="dynamicId"&gt;&lt;/div&gt;</a:t>
            </a:r>
          </a:p>
          <a:p>
            <a:r>
              <a:rPr lang="zh-CN" altLang="en-US" dirty="0"/>
              <a:t>指令是由 v- 开头的一种特殊 attribute。它们是 Vue 模板语法的一部分。和文本插值类似，指令的值是可以访问组件状态的 JavaScript 表达式。关于 v-bind 和指令语法的完整细节请详阅指南 - 模板语法。</a:t>
            </a:r>
          </a:p>
          <a:p>
            <a:endParaRPr lang="zh-CN" altLang="en-US" dirty="0"/>
          </a:p>
          <a:p>
            <a:r>
              <a:rPr lang="zh-CN" altLang="en-US" dirty="0"/>
              <a:t>冒号后面的部分 (:id) 是指令的“参数”。此处，元素的 id attribute 将与组件状态里的 dynamicId 属性保持同步。</a:t>
            </a:r>
          </a:p>
          <a:p>
            <a:endParaRPr lang="zh-CN" altLang="en-US" dirty="0"/>
          </a:p>
          <a:p>
            <a:r>
              <a:rPr lang="zh-CN" altLang="en-US" dirty="0"/>
              <a:t>由于 v-bind 使用地非常频繁，它有一个专门的简写语法：</a:t>
            </a:r>
          </a:p>
          <a:p>
            <a:endParaRPr lang="zh-CN" altLang="en-US" dirty="0"/>
          </a:p>
          <a:p>
            <a:r>
              <a:rPr lang="zh-CN" altLang="en-US" dirty="0"/>
              <a:t>template</a:t>
            </a:r>
          </a:p>
          <a:p>
            <a:r>
              <a:rPr lang="zh-CN" altLang="en-US" dirty="0"/>
              <a:t>&lt;div :id="dynamicId"&gt;&lt;/div&gt;</a:t>
            </a:r>
          </a:p>
          <a:p>
            <a:r>
              <a:rPr lang="zh-CN" altLang="en-US" dirty="0"/>
              <a:t>现在，试着把一个动态的 class 绑定添加到这个 &lt;h1&gt; 上，并使用 titleClass 的 ref 作为它的值。如果绑定正确，文字将会变为红色。</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我们可以使用 v-on 指令监听 DOM 事件：</a:t>
            </a:r>
          </a:p>
          <a:p>
            <a:endParaRPr lang="zh-CN" altLang="en-US" dirty="0"/>
          </a:p>
          <a:p>
            <a:r>
              <a:rPr lang="zh-CN" altLang="en-US" dirty="0"/>
              <a:t>template</a:t>
            </a:r>
          </a:p>
          <a:p>
            <a:r>
              <a:rPr lang="zh-CN" altLang="en-US" dirty="0"/>
              <a:t>&lt;button v-on:click="increment"&gt;{{ count }}&lt;/button&gt;</a:t>
            </a:r>
          </a:p>
          <a:p>
            <a:r>
              <a:rPr lang="zh-CN" altLang="en-US" dirty="0"/>
              <a:t>因为其经常使用，v-on 也有一个简写语法：</a:t>
            </a:r>
          </a:p>
          <a:p>
            <a:endParaRPr lang="zh-CN" altLang="en-US" dirty="0"/>
          </a:p>
          <a:p>
            <a:r>
              <a:rPr lang="zh-CN" altLang="en-US" dirty="0"/>
              <a:t>template</a:t>
            </a:r>
          </a:p>
          <a:p>
            <a:r>
              <a:rPr lang="zh-CN" altLang="en-US" dirty="0"/>
              <a:t>&lt;button @click="increment"&gt;{{ count }}&lt;/button&gt;</a:t>
            </a:r>
          </a:p>
          <a:p>
            <a:r>
              <a:rPr lang="zh-CN" altLang="en-US" dirty="0"/>
              <a:t>此处，increment 引用了一个在 &lt;script setup&gt; 中声明的函数：</a:t>
            </a:r>
          </a:p>
          <a:p>
            <a:endParaRPr lang="zh-CN" altLang="en-US" dirty="0"/>
          </a:p>
          <a:p>
            <a:r>
              <a:rPr lang="zh-CN" altLang="en-US" dirty="0"/>
              <a:t>vue</a:t>
            </a:r>
          </a:p>
          <a:p>
            <a:r>
              <a:rPr lang="zh-CN" altLang="en-US" dirty="0"/>
              <a:t>&lt;script setup&gt;</a:t>
            </a:r>
          </a:p>
          <a:p>
            <a:r>
              <a:rPr lang="zh-CN" altLang="en-US" dirty="0"/>
              <a:t>import { ref } from 'vue'</a:t>
            </a:r>
          </a:p>
          <a:p>
            <a:endParaRPr lang="zh-CN" altLang="en-US" dirty="0"/>
          </a:p>
          <a:p>
            <a:r>
              <a:rPr lang="zh-CN" altLang="en-US" dirty="0"/>
              <a:t>const count = ref(0)</a:t>
            </a:r>
          </a:p>
          <a:p>
            <a:endParaRPr lang="zh-CN" altLang="en-US" dirty="0"/>
          </a:p>
          <a:p>
            <a:r>
              <a:rPr lang="zh-CN" altLang="en-US" dirty="0"/>
              <a:t>function increment() {</a:t>
            </a:r>
          </a:p>
          <a:p>
            <a:r>
              <a:rPr lang="zh-CN" altLang="en-US" dirty="0"/>
              <a:t>  // 更新组件状态</a:t>
            </a:r>
          </a:p>
          <a:p>
            <a:r>
              <a:rPr lang="zh-CN" altLang="en-US" dirty="0"/>
              <a:t>  count.value++</a:t>
            </a:r>
          </a:p>
          <a:p>
            <a:r>
              <a:rPr lang="zh-CN" altLang="en-US" dirty="0"/>
              <a:t>}</a:t>
            </a:r>
          </a:p>
          <a:p>
            <a:r>
              <a:rPr lang="zh-CN" altLang="en-US" dirty="0"/>
              <a:t>&lt;/script&gt;</a:t>
            </a:r>
          </a:p>
          <a:p>
            <a:r>
              <a:rPr lang="zh-CN" altLang="en-US" dirty="0"/>
              <a:t>在函数中，我们可以通过修改 ref 来更新组件状态。</a:t>
            </a:r>
          </a:p>
          <a:p>
            <a:endParaRPr lang="zh-CN" altLang="en-US" dirty="0"/>
          </a:p>
          <a:p>
            <a:r>
              <a:rPr lang="zh-CN" altLang="en-US" dirty="0"/>
              <a:t>事件处理函数也可以使用内置表达式，并且可以使用修饰符简化常见任务。这些细节包含在指南 - 事件处理。</a:t>
            </a:r>
          </a:p>
          <a:p>
            <a:endParaRPr lang="zh-CN" altLang="en-US" dirty="0"/>
          </a:p>
          <a:p>
            <a:r>
              <a:rPr lang="zh-CN" altLang="en-US" dirty="0"/>
              <a:t>现在，尝试自行实现 increment 函数并通过使用 v-on 将其绑定到按钮上。</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smtClean="0"/>
              <a:t>beforeCreate</a:t>
            </a:r>
            <a:r>
              <a:rPr lang="en-US" altLang="zh-CN" dirty="0" smtClean="0"/>
              <a:t>() – </a:t>
            </a:r>
            <a:r>
              <a:rPr lang="zh-CN" altLang="en-US" dirty="0" smtClean="0"/>
              <a:t>选项 </a:t>
            </a:r>
            <a:r>
              <a:rPr lang="en-US" altLang="zh-CN" dirty="0" smtClean="0"/>
              <a:t>API</a:t>
            </a:r>
          </a:p>
          <a:p>
            <a:r>
              <a:rPr lang="zh-CN" altLang="en-US" dirty="0" smtClean="0"/>
              <a:t>由于创建的挂钩是用于初始化所有响应数据和事件的事物，因此</a:t>
            </a:r>
            <a:r>
              <a:rPr lang="en-US" altLang="zh-CN" dirty="0" err="1" smtClean="0"/>
              <a:t>beforeCreate</a:t>
            </a:r>
            <a:r>
              <a:rPr lang="zh-CN" altLang="en-US" dirty="0" smtClean="0"/>
              <a:t>无法访问组件的任何响应数据和事件。</a:t>
            </a:r>
          </a:p>
          <a:p>
            <a:r>
              <a:rPr lang="en-US" altLang="zh-CN" dirty="0" smtClean="0"/>
              <a:t>created() – </a:t>
            </a:r>
            <a:r>
              <a:rPr lang="zh-CN" altLang="en-US" dirty="0" smtClean="0"/>
              <a:t>选项 </a:t>
            </a:r>
            <a:r>
              <a:rPr lang="en-US" altLang="zh-CN" dirty="0" smtClean="0"/>
              <a:t>API</a:t>
            </a:r>
          </a:p>
          <a:p>
            <a:r>
              <a:rPr lang="zh-CN" altLang="en-US" dirty="0" smtClean="0"/>
              <a:t>如果我们要在组件创建时访问组件的数据和事件，可以把上面的 </a:t>
            </a:r>
            <a:r>
              <a:rPr lang="en-US" altLang="zh-CN" dirty="0" err="1" smtClean="0"/>
              <a:t>beforeCreate</a:t>
            </a:r>
            <a:r>
              <a:rPr lang="en-US" altLang="zh-CN" dirty="0" smtClean="0"/>
              <a:t> </a:t>
            </a:r>
            <a:r>
              <a:rPr lang="zh-CN" altLang="en-US" dirty="0" smtClean="0"/>
              <a:t>用 </a:t>
            </a:r>
            <a:r>
              <a:rPr lang="en-US" altLang="zh-CN" dirty="0" smtClean="0"/>
              <a:t>created</a:t>
            </a:r>
            <a:r>
              <a:rPr lang="zh-CN" altLang="en-US" dirty="0" smtClean="0"/>
              <a:t>代替。</a:t>
            </a:r>
          </a:p>
          <a:p>
            <a:r>
              <a:rPr lang="zh-CN" altLang="en-US" dirty="0" smtClean="0"/>
              <a:t>在处理读</a:t>
            </a:r>
            <a:r>
              <a:rPr lang="en-US" altLang="zh-CN" dirty="0" smtClean="0"/>
              <a:t>/</a:t>
            </a:r>
            <a:r>
              <a:rPr lang="zh-CN" altLang="en-US" dirty="0" smtClean="0"/>
              <a:t>写反应数据时，使用</a:t>
            </a:r>
            <a:r>
              <a:rPr lang="en-US" altLang="zh-CN" dirty="0" smtClean="0"/>
              <a:t>created </a:t>
            </a:r>
            <a:r>
              <a:rPr lang="zh-CN" altLang="en-US" dirty="0" smtClean="0"/>
              <a:t>的方法很有用。 例如，要进行</a:t>
            </a:r>
            <a:r>
              <a:rPr lang="en-US" altLang="zh-CN" dirty="0" smtClean="0"/>
              <a:t>API</a:t>
            </a:r>
            <a:r>
              <a:rPr lang="zh-CN" altLang="en-US" dirty="0" smtClean="0"/>
              <a:t>调用然后存储该值，则可以在此处进行此操作。</a:t>
            </a:r>
          </a:p>
          <a:p>
            <a:r>
              <a:rPr lang="zh-CN" altLang="en-US" dirty="0" smtClean="0"/>
              <a:t>最好在这里执行此操作，而不是在</a:t>
            </a:r>
            <a:r>
              <a:rPr lang="en-US" altLang="zh-CN" dirty="0" smtClean="0"/>
              <a:t>mounted </a:t>
            </a:r>
            <a:r>
              <a:rPr lang="zh-CN" altLang="en-US" dirty="0" smtClean="0"/>
              <a:t>中执行此操作，因为它发生在</a:t>
            </a:r>
            <a:r>
              <a:rPr lang="en-US" altLang="zh-CN" dirty="0" err="1" smtClean="0"/>
              <a:t>Vue</a:t>
            </a:r>
            <a:r>
              <a:rPr lang="zh-CN" altLang="en-US" dirty="0" smtClean="0"/>
              <a:t>的同步初始化过程中，并且我们需要执行所有数据读取</a:t>
            </a:r>
            <a:r>
              <a:rPr lang="en-US" altLang="zh-CN" dirty="0" smtClean="0"/>
              <a:t>/</a:t>
            </a:r>
            <a:r>
              <a:rPr lang="zh-CN" altLang="en-US" dirty="0" smtClean="0"/>
              <a:t>写入操作。</a:t>
            </a:r>
          </a:p>
          <a:p>
            <a:r>
              <a:rPr lang="zh-CN" altLang="en-US" dirty="0" smtClean="0"/>
              <a:t>那么组合</a:t>
            </a:r>
            <a:r>
              <a:rPr lang="en-US" altLang="zh-CN" dirty="0" smtClean="0"/>
              <a:t>API</a:t>
            </a:r>
            <a:r>
              <a:rPr lang="zh-CN" altLang="en-US" dirty="0" smtClean="0"/>
              <a:t>的创建钩子呢？</a:t>
            </a:r>
          </a:p>
          <a:p>
            <a:r>
              <a:rPr lang="zh-CN" altLang="en-US" dirty="0" smtClean="0"/>
              <a:t>对于使用 组合</a:t>
            </a:r>
            <a:r>
              <a:rPr lang="en-US" altLang="zh-CN" dirty="0" smtClean="0"/>
              <a:t>API </a:t>
            </a:r>
            <a:r>
              <a:rPr lang="zh-CN" altLang="en-US" dirty="0" smtClean="0"/>
              <a:t>的 </a:t>
            </a:r>
            <a:r>
              <a:rPr lang="en-US" altLang="zh-CN" dirty="0" smtClean="0"/>
              <a:t>Vue3 </a:t>
            </a:r>
            <a:r>
              <a:rPr lang="zh-CN" altLang="en-US" dirty="0" smtClean="0"/>
              <a:t>生命周期钩子，使用</a:t>
            </a:r>
            <a:r>
              <a:rPr lang="en-US" altLang="zh-CN" dirty="0" smtClean="0"/>
              <a:t>setup()</a:t>
            </a:r>
            <a:r>
              <a:rPr lang="zh-CN" altLang="en-US" dirty="0" smtClean="0"/>
              <a:t>方法替换</a:t>
            </a:r>
            <a:r>
              <a:rPr lang="en-US" altLang="zh-CN" dirty="0" err="1" smtClean="0"/>
              <a:t>beforecate</a:t>
            </a:r>
            <a:r>
              <a:rPr lang="zh-CN" altLang="en-US" dirty="0" smtClean="0"/>
              <a:t>和</a:t>
            </a:r>
            <a:r>
              <a:rPr lang="en-US" altLang="zh-CN" dirty="0" smtClean="0"/>
              <a:t>created</a:t>
            </a:r>
            <a:r>
              <a:rPr lang="zh-CN" altLang="en-US" dirty="0" smtClean="0"/>
              <a:t>。这意味着，在这些方法中放入的任何代码现在都只在</a:t>
            </a:r>
            <a:r>
              <a:rPr lang="en-US" altLang="zh-CN" dirty="0" smtClean="0"/>
              <a:t>setup</a:t>
            </a:r>
            <a:r>
              <a:rPr lang="zh-CN" altLang="en-US" dirty="0" smtClean="0"/>
              <a:t>方法中。</a:t>
            </a:r>
          </a:p>
          <a:p>
            <a:endParaRPr lang="en-US" altLang="zh-CN" dirty="0" smtClean="0"/>
          </a:p>
          <a:p>
            <a:r>
              <a:rPr lang="en-US" altLang="zh-CN" dirty="0" err="1" smtClean="0"/>
              <a:t>beforeMount</a:t>
            </a:r>
            <a:r>
              <a:rPr lang="en-US" altLang="zh-CN" dirty="0" smtClean="0"/>
              <a:t>() and </a:t>
            </a:r>
            <a:r>
              <a:rPr lang="en-US" altLang="zh-CN" dirty="0" err="1" smtClean="0"/>
              <a:t>onBeforeMount</a:t>
            </a:r>
            <a:r>
              <a:rPr lang="en-US" altLang="zh-CN" dirty="0" smtClean="0"/>
              <a:t>()</a:t>
            </a:r>
          </a:p>
          <a:p>
            <a:r>
              <a:rPr lang="zh-CN" altLang="en-US" dirty="0" smtClean="0"/>
              <a:t>在组件</a:t>
            </a:r>
            <a:r>
              <a:rPr lang="en-US" altLang="zh-CN" dirty="0" smtClean="0"/>
              <a:t>DOM</a:t>
            </a:r>
            <a:r>
              <a:rPr lang="zh-CN" altLang="en-US" dirty="0" smtClean="0"/>
              <a:t>实际渲染安装之前调用。在这一步中，根元素还不存在。在选项</a:t>
            </a:r>
            <a:r>
              <a:rPr lang="en-US" altLang="zh-CN" dirty="0" smtClean="0"/>
              <a:t>API</a:t>
            </a:r>
            <a:r>
              <a:rPr lang="zh-CN" altLang="en-US" dirty="0" smtClean="0"/>
              <a:t>中，可以使用</a:t>
            </a:r>
            <a:r>
              <a:rPr lang="en-US" altLang="zh-CN" dirty="0" err="1" smtClean="0"/>
              <a:t>this.$els</a:t>
            </a:r>
            <a:r>
              <a:rPr lang="zh-CN" altLang="en-US" dirty="0" smtClean="0"/>
              <a:t>来访问。在组合</a:t>
            </a:r>
            <a:r>
              <a:rPr lang="en-US" altLang="zh-CN" dirty="0" smtClean="0"/>
              <a:t>API</a:t>
            </a:r>
            <a:r>
              <a:rPr lang="zh-CN" altLang="en-US" dirty="0" smtClean="0"/>
              <a:t>中，为了做到这一点，必须在根元素上使用</a:t>
            </a:r>
            <a:r>
              <a:rPr lang="en-US" altLang="zh-CN" dirty="0" smtClean="0"/>
              <a:t>ref</a:t>
            </a:r>
            <a:r>
              <a:rPr lang="zh-CN" altLang="en-US" dirty="0" smtClean="0"/>
              <a:t>。</a:t>
            </a:r>
          </a:p>
          <a:p>
            <a:endParaRPr lang="en-US" altLang="zh-CN" dirty="0" smtClean="0"/>
          </a:p>
          <a:p>
            <a:r>
              <a:rPr lang="en-US" altLang="zh-CN" dirty="0" smtClean="0"/>
              <a:t>mounted() and </a:t>
            </a:r>
            <a:r>
              <a:rPr lang="en-US" altLang="zh-CN" dirty="0" err="1" smtClean="0"/>
              <a:t>onMounted</a:t>
            </a:r>
            <a:r>
              <a:rPr lang="en-US" altLang="zh-CN" dirty="0" smtClean="0"/>
              <a:t>()</a:t>
            </a:r>
          </a:p>
          <a:p>
            <a:r>
              <a:rPr lang="zh-CN" altLang="en-US" dirty="0" smtClean="0"/>
              <a:t>在组件的第一次渲染后调用，该元素现在可用，允许直接</a:t>
            </a:r>
            <a:r>
              <a:rPr lang="en-US" altLang="zh-CN" dirty="0" smtClean="0"/>
              <a:t>DOM</a:t>
            </a:r>
            <a:r>
              <a:rPr lang="zh-CN" altLang="en-US" dirty="0" smtClean="0"/>
              <a:t>访问</a:t>
            </a:r>
          </a:p>
          <a:p>
            <a:r>
              <a:rPr lang="zh-CN" altLang="en-US" dirty="0" smtClean="0"/>
              <a:t>同样，在 选项</a:t>
            </a:r>
            <a:r>
              <a:rPr lang="en-US" altLang="zh-CN" dirty="0" smtClean="0"/>
              <a:t>API</a:t>
            </a:r>
            <a:r>
              <a:rPr lang="zh-CN" altLang="en-US" dirty="0" smtClean="0"/>
              <a:t>中，我们可以使用</a:t>
            </a:r>
            <a:r>
              <a:rPr lang="en-US" altLang="zh-CN" dirty="0" err="1" smtClean="0"/>
              <a:t>this.$el</a:t>
            </a:r>
            <a:r>
              <a:rPr lang="zh-CN" altLang="en-US" dirty="0" smtClean="0"/>
              <a:t>来访问我们的</a:t>
            </a:r>
            <a:r>
              <a:rPr lang="en-US" altLang="zh-CN" dirty="0" smtClean="0"/>
              <a:t>DOM</a:t>
            </a:r>
            <a:r>
              <a:rPr lang="zh-CN" altLang="en-US" dirty="0" smtClean="0"/>
              <a:t>，在组合</a:t>
            </a:r>
            <a:r>
              <a:rPr lang="en-US" altLang="zh-CN" dirty="0" smtClean="0"/>
              <a:t>API</a:t>
            </a:r>
            <a:r>
              <a:rPr lang="zh-CN" altLang="en-US" dirty="0" smtClean="0"/>
              <a:t>中，我们需要使用</a:t>
            </a:r>
            <a:r>
              <a:rPr lang="en-US" altLang="zh-CN" dirty="0" smtClean="0"/>
              <a:t>refs</a:t>
            </a:r>
            <a:r>
              <a:rPr lang="zh-CN" altLang="en-US" dirty="0" smtClean="0"/>
              <a:t>来访问</a:t>
            </a:r>
            <a:r>
              <a:rPr lang="en-US" altLang="zh-CN" dirty="0" err="1" smtClean="0"/>
              <a:t>Vue</a:t>
            </a:r>
            <a:r>
              <a:rPr lang="zh-CN" altLang="en-US" dirty="0" smtClean="0"/>
              <a:t>生命周期钩子中的</a:t>
            </a:r>
            <a:r>
              <a:rPr lang="en-US" altLang="zh-CN" dirty="0" smtClean="0"/>
              <a:t>DOM</a:t>
            </a:r>
            <a:r>
              <a:rPr lang="zh-CN" altLang="en-US" dirty="0" smtClean="0"/>
              <a:t>。</a:t>
            </a:r>
          </a:p>
          <a:p>
            <a:endParaRPr lang="en-US" altLang="zh-CN" dirty="0" smtClean="0"/>
          </a:p>
          <a:p>
            <a:r>
              <a:rPr lang="en-US" altLang="zh-CN" dirty="0" err="1" smtClean="0"/>
              <a:t>beforeUpdate</a:t>
            </a:r>
            <a:r>
              <a:rPr lang="en-US" altLang="zh-CN" dirty="0" smtClean="0"/>
              <a:t>() and </a:t>
            </a:r>
            <a:r>
              <a:rPr lang="en-US" altLang="zh-CN" dirty="0" err="1" smtClean="0"/>
              <a:t>onBeforeUpdate</a:t>
            </a:r>
            <a:r>
              <a:rPr lang="en-US" altLang="zh-CN" dirty="0" smtClean="0"/>
              <a:t>()</a:t>
            </a:r>
          </a:p>
          <a:p>
            <a:r>
              <a:rPr lang="zh-CN" altLang="en-US" dirty="0" smtClean="0"/>
              <a:t>数据更新时调用，发生在虚拟 </a:t>
            </a:r>
            <a:r>
              <a:rPr lang="en-US" altLang="zh-CN" dirty="0" smtClean="0"/>
              <a:t>DOM </a:t>
            </a:r>
            <a:r>
              <a:rPr lang="zh-CN" altLang="en-US" dirty="0" smtClean="0"/>
              <a:t>打补丁之前。这里适合在更新之前访问现有的 </a:t>
            </a:r>
            <a:r>
              <a:rPr lang="en-US" altLang="zh-CN" dirty="0" smtClean="0"/>
              <a:t>DOM</a:t>
            </a:r>
            <a:r>
              <a:rPr lang="zh-CN" altLang="en-US" dirty="0" smtClean="0"/>
              <a:t>，比如手动移除已添加的事件监听器。</a:t>
            </a:r>
          </a:p>
          <a:p>
            <a:r>
              <a:rPr lang="en-US" altLang="zh-CN" dirty="0" err="1" smtClean="0"/>
              <a:t>beforeUpdate</a:t>
            </a:r>
            <a:r>
              <a:rPr lang="zh-CN" altLang="en-US" dirty="0" smtClean="0"/>
              <a:t>对于跟踪对组件的编辑次数，甚至跟踪创建“撤消”功能的操作很有用。</a:t>
            </a:r>
          </a:p>
          <a:p>
            <a:r>
              <a:rPr lang="en-US" altLang="zh-CN" dirty="0" smtClean="0"/>
              <a:t>updated() and </a:t>
            </a:r>
            <a:r>
              <a:rPr lang="en-US" altLang="zh-CN" dirty="0" err="1" smtClean="0"/>
              <a:t>onUpdated</a:t>
            </a:r>
            <a:r>
              <a:rPr lang="en-US" altLang="zh-CN" dirty="0" smtClean="0"/>
              <a:t>()</a:t>
            </a:r>
          </a:p>
          <a:p>
            <a:r>
              <a:rPr lang="en-US" altLang="zh-CN" dirty="0" smtClean="0"/>
              <a:t>DOM</a:t>
            </a:r>
            <a:r>
              <a:rPr lang="zh-CN" altLang="en-US" dirty="0" smtClean="0"/>
              <a:t>更新后，</a:t>
            </a:r>
            <a:r>
              <a:rPr lang="en-US" altLang="zh-CN" dirty="0" smtClean="0"/>
              <a:t>updated</a:t>
            </a:r>
            <a:r>
              <a:rPr lang="zh-CN" altLang="en-US" dirty="0" smtClean="0"/>
              <a:t>的方法即会调用。</a:t>
            </a:r>
          </a:p>
          <a:p>
            <a:r>
              <a:rPr lang="zh-CN" altLang="en-US" dirty="0" smtClean="0"/>
              <a:t>这些方法很有用，但是对于更多场景，我们需要使用的</a:t>
            </a:r>
            <a:r>
              <a:rPr lang="en-US" altLang="zh-CN" dirty="0" smtClean="0"/>
              <a:t>watch</a:t>
            </a:r>
            <a:r>
              <a:rPr lang="zh-CN" altLang="en-US" dirty="0" smtClean="0"/>
              <a:t>方法检测这些数据更改。 </a:t>
            </a:r>
            <a:r>
              <a:rPr lang="en-US" altLang="zh-CN" dirty="0" smtClean="0"/>
              <a:t>watch </a:t>
            </a:r>
            <a:r>
              <a:rPr lang="zh-CN" altLang="en-US" dirty="0" smtClean="0"/>
              <a:t>之所以好用，是因为它给出了更改后的数据的旧值和新值。</a:t>
            </a:r>
          </a:p>
          <a:p>
            <a:r>
              <a:rPr lang="zh-CN" altLang="en-US" dirty="0" smtClean="0"/>
              <a:t>另一种选择是使用计算属性来基于元素更改状态。</a:t>
            </a:r>
          </a:p>
          <a:p>
            <a:endParaRPr lang="en-US" altLang="zh-CN" dirty="0" smtClean="0"/>
          </a:p>
          <a:p>
            <a:r>
              <a:rPr lang="en-US" altLang="zh-CN" dirty="0" err="1" smtClean="0"/>
              <a:t>beforeUnmount</a:t>
            </a:r>
            <a:r>
              <a:rPr lang="en-US" altLang="zh-CN" dirty="0" smtClean="0"/>
              <a:t>() </a:t>
            </a:r>
            <a:r>
              <a:rPr lang="zh-CN" altLang="en-US" dirty="0" smtClean="0"/>
              <a:t>和 </a:t>
            </a:r>
            <a:r>
              <a:rPr lang="en-US" altLang="zh-CN" dirty="0" err="1" smtClean="0"/>
              <a:t>onBeforeUnmounted</a:t>
            </a:r>
            <a:r>
              <a:rPr lang="en-US" altLang="zh-CN" dirty="0" smtClean="0"/>
              <a:t>()</a:t>
            </a:r>
          </a:p>
          <a:p>
            <a:r>
              <a:rPr lang="zh-CN" altLang="en-US" dirty="0" smtClean="0"/>
              <a:t>在卸载组件实例之前调用。在这个阶段，实例仍然是完全正常的。</a:t>
            </a:r>
          </a:p>
          <a:p>
            <a:r>
              <a:rPr lang="zh-CN" altLang="en-US" dirty="0" smtClean="0"/>
              <a:t>实际操作的一种方法是在</a:t>
            </a:r>
            <a:r>
              <a:rPr lang="en-US" altLang="zh-CN" dirty="0" err="1" smtClean="0"/>
              <a:t>Vite</a:t>
            </a:r>
            <a:r>
              <a:rPr lang="zh-CN" altLang="en-US" dirty="0" smtClean="0"/>
              <a:t>，</a:t>
            </a:r>
            <a:r>
              <a:rPr lang="en-US" altLang="zh-CN" dirty="0" err="1" smtClean="0"/>
              <a:t>vue-cli</a:t>
            </a:r>
            <a:r>
              <a:rPr lang="zh-CN" altLang="en-US" dirty="0" smtClean="0"/>
              <a:t>或任何支持热重载的开发环境中，更新代码时，某些组件将自行卸载并安装。</a:t>
            </a:r>
          </a:p>
          <a:p>
            <a:r>
              <a:rPr lang="en-US" altLang="zh-CN" dirty="0" err="1" smtClean="0"/>
              <a:t>unmounted</a:t>
            </a:r>
            <a:r>
              <a:rPr lang="en-US" altLang="zh-CN" dirty="0" smtClean="0"/>
              <a:t>() </a:t>
            </a:r>
            <a:r>
              <a:rPr lang="zh-CN" altLang="en-US" dirty="0" smtClean="0"/>
              <a:t>和 </a:t>
            </a:r>
            <a:r>
              <a:rPr lang="en-US" altLang="zh-CN" dirty="0" err="1" smtClean="0"/>
              <a:t>onUnmounted</a:t>
            </a:r>
            <a:r>
              <a:rPr lang="en-US" altLang="zh-CN" dirty="0" smtClean="0"/>
              <a:t>()</a:t>
            </a:r>
          </a:p>
          <a:p>
            <a:r>
              <a:rPr lang="zh-CN" altLang="en-US" dirty="0" smtClean="0"/>
              <a:t>卸载组件实例后调用。调用此钩子时，组件实例的所有指令都被解除绑定，所有事件侦听器都被移除，所有子组件实例被卸载。</a:t>
            </a:r>
          </a:p>
          <a:p>
            <a:endParaRPr lang="en-US" altLang="zh-CN" dirty="0" smtClean="0"/>
          </a:p>
          <a:p>
            <a:r>
              <a:rPr lang="en-US" altLang="zh-CN" dirty="0" smtClean="0"/>
              <a:t>activated() and </a:t>
            </a:r>
            <a:r>
              <a:rPr lang="en-US" altLang="zh-CN" dirty="0" err="1" smtClean="0"/>
              <a:t>onActivated</a:t>
            </a:r>
            <a:r>
              <a:rPr lang="en-US" altLang="zh-CN" dirty="0" smtClean="0"/>
              <a:t>()</a:t>
            </a:r>
          </a:p>
          <a:p>
            <a:r>
              <a:rPr lang="zh-CN" altLang="en-US" dirty="0" smtClean="0"/>
              <a:t>被 </a:t>
            </a:r>
            <a:r>
              <a:rPr lang="en-US" altLang="zh-CN" dirty="0" smtClean="0"/>
              <a:t>keep-alive </a:t>
            </a:r>
            <a:r>
              <a:rPr lang="zh-CN" altLang="en-US" dirty="0" smtClean="0"/>
              <a:t>缓存的组件激活时调用。</a:t>
            </a:r>
          </a:p>
          <a:p>
            <a:r>
              <a:rPr lang="zh-CN" altLang="en-US" dirty="0" smtClean="0"/>
              <a:t>例如，如果我们使用</a:t>
            </a:r>
            <a:r>
              <a:rPr lang="en-US" altLang="zh-CN" dirty="0" smtClean="0"/>
              <a:t>keep-alive</a:t>
            </a:r>
            <a:r>
              <a:rPr lang="zh-CN" altLang="en-US" dirty="0" smtClean="0"/>
              <a:t>组件来管理不同的选项卡视图，每次在选项卡之间切换时，当前选项卡将运行这个 </a:t>
            </a:r>
            <a:r>
              <a:rPr lang="en-US" altLang="zh-CN" dirty="0" smtClean="0"/>
              <a:t>activated </a:t>
            </a:r>
            <a:r>
              <a:rPr lang="zh-CN" altLang="en-US" dirty="0" smtClean="0"/>
              <a:t>钩子。</a:t>
            </a:r>
          </a:p>
          <a:p>
            <a:endParaRPr lang="en-US" altLang="zh-CN" dirty="0" smtClean="0"/>
          </a:p>
          <a:p>
            <a:r>
              <a:rPr lang="en-US" altLang="zh-CN" dirty="0" smtClean="0"/>
              <a:t>deactivated() </a:t>
            </a:r>
            <a:r>
              <a:rPr lang="zh-CN" altLang="en-US" dirty="0" smtClean="0"/>
              <a:t>和 </a:t>
            </a:r>
            <a:r>
              <a:rPr lang="en-US" altLang="zh-CN" dirty="0" err="1" smtClean="0"/>
              <a:t>onDeactivated</a:t>
            </a:r>
            <a:r>
              <a:rPr lang="en-US" altLang="zh-CN" dirty="0" smtClean="0"/>
              <a:t>()</a:t>
            </a:r>
          </a:p>
          <a:p>
            <a:r>
              <a:rPr lang="zh-CN" altLang="en-US" dirty="0" smtClean="0"/>
              <a:t>被 </a:t>
            </a:r>
            <a:r>
              <a:rPr lang="en-US" altLang="zh-CN" dirty="0" smtClean="0"/>
              <a:t>keep-alive </a:t>
            </a:r>
            <a:r>
              <a:rPr lang="zh-CN" altLang="en-US" dirty="0" smtClean="0"/>
              <a:t>缓存的组件停用时调用。</a:t>
            </a:r>
          </a:p>
          <a:p>
            <a:r>
              <a:rPr lang="zh-CN" altLang="en-US" dirty="0" smtClean="0"/>
              <a:t>这个钩子在一些用例中很有用，比如当一个特定视图失去焦点时保存用户数据和触发动画。</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除了官方提供的 </a:t>
            </a:r>
            <a:r>
              <a:rPr lang="en-US" altLang="zh-CN" dirty="0" smtClean="0"/>
              <a:t>Hooks </a:t>
            </a:r>
            <a:r>
              <a:rPr lang="en-US" altLang="zh-CN" dirty="0" err="1" smtClean="0"/>
              <a:t>Api</a:t>
            </a:r>
            <a:r>
              <a:rPr lang="en-US" altLang="zh-CN" dirty="0" smtClean="0"/>
              <a:t>, Hooks </a:t>
            </a:r>
            <a:r>
              <a:rPr lang="zh-CN" altLang="en-US" dirty="0" smtClean="0"/>
              <a:t>的另外一个重要特质，就是可以自己进行“自定义 </a:t>
            </a:r>
            <a:r>
              <a:rPr lang="en-US" altLang="zh-CN" dirty="0" smtClean="0"/>
              <a:t>Hooks” </a:t>
            </a:r>
            <a:r>
              <a:rPr lang="zh-CN" altLang="en-US" dirty="0" smtClean="0"/>
              <a:t>的定义，从而完成状态逻辑的复用。</a:t>
            </a:r>
          </a:p>
          <a:p>
            <a:r>
              <a:rPr lang="zh-CN" altLang="en-US" dirty="0" smtClean="0"/>
              <a:t>开源社区也都有很多不错的基于 </a:t>
            </a:r>
            <a:r>
              <a:rPr lang="en-US" altLang="zh-CN" dirty="0" smtClean="0"/>
              <a:t>Hooks </a:t>
            </a:r>
            <a:r>
              <a:rPr lang="zh-CN" altLang="en-US" dirty="0" smtClean="0"/>
              <a:t>的封装，比如 </a:t>
            </a:r>
            <a:r>
              <a:rPr lang="en-US" altLang="zh-CN" dirty="0" err="1" smtClean="0"/>
              <a:t>ahooks</a:t>
            </a:r>
            <a:r>
              <a:rPr lang="en-US" altLang="zh-CN" dirty="0" smtClean="0"/>
              <a:t> (ahooks.js.org/</a:t>
            </a:r>
            <a:r>
              <a:rPr lang="en-US" altLang="zh-CN" dirty="0" err="1" smtClean="0"/>
              <a:t>zh</a:t>
            </a:r>
            <a:r>
              <a:rPr lang="en-US" altLang="zh-CN" dirty="0" smtClean="0"/>
              <a:t>-CN/)</a:t>
            </a:r>
            <a:r>
              <a:rPr lang="zh-CN" altLang="en-US" dirty="0" smtClean="0"/>
              <a:t>，又比如 </a:t>
            </a:r>
            <a:r>
              <a:rPr lang="en-US" altLang="zh-CN" dirty="0" err="1" smtClean="0"/>
              <a:t>vueuse</a:t>
            </a:r>
            <a:r>
              <a:rPr lang="zh-CN" altLang="en-US" dirty="0" smtClean="0"/>
              <a:t>（</a:t>
            </a:r>
            <a:r>
              <a:rPr lang="en-US" altLang="zh-CN" dirty="0" smtClean="0"/>
              <a:t>vueuse.org/</a:t>
            </a:r>
            <a:r>
              <a:rPr lang="zh-CN" altLang="en-US" dirty="0" smtClean="0"/>
              <a:t>）</a:t>
            </a:r>
            <a:endParaRPr lang="en-US" altLang="zh-CN" dirty="0" smtClean="0"/>
          </a:p>
          <a:p>
            <a:endParaRPr lang="en-US" altLang="zh-CN" dirty="0" smtClean="0"/>
          </a:p>
          <a:p>
            <a:r>
              <a:rPr lang="zh-CN" altLang="en-US" dirty="0" smtClean="0"/>
              <a:t>相似点： 总体思路是一致的</a:t>
            </a:r>
          </a:p>
          <a:p>
            <a:r>
              <a:rPr lang="zh-CN" altLang="en-US" dirty="0" smtClean="0"/>
              <a:t>都遵照着 </a:t>
            </a:r>
            <a:r>
              <a:rPr lang="en-US" altLang="zh-CN" dirty="0" smtClean="0"/>
              <a:t>"</a:t>
            </a:r>
            <a:r>
              <a:rPr lang="zh-CN" altLang="en-US" dirty="0" smtClean="0"/>
              <a:t>定义状态数据</a:t>
            </a:r>
            <a:r>
              <a:rPr lang="en-US" altLang="zh-CN" dirty="0" smtClean="0"/>
              <a:t>"</a:t>
            </a:r>
            <a:r>
              <a:rPr lang="zh-CN" altLang="en-US" dirty="0" smtClean="0"/>
              <a:t>，</a:t>
            </a:r>
            <a:r>
              <a:rPr lang="en-US" altLang="zh-CN" dirty="0" smtClean="0"/>
              <a:t>"</a:t>
            </a:r>
            <a:r>
              <a:rPr lang="zh-CN" altLang="en-US" dirty="0" smtClean="0"/>
              <a:t>操作状态数据</a:t>
            </a:r>
            <a:r>
              <a:rPr lang="en-US" altLang="zh-CN" dirty="0" smtClean="0"/>
              <a:t>"</a:t>
            </a:r>
            <a:r>
              <a:rPr lang="zh-CN" altLang="en-US" dirty="0" smtClean="0"/>
              <a:t>，</a:t>
            </a:r>
            <a:r>
              <a:rPr lang="en-US" altLang="zh-CN" dirty="0" smtClean="0"/>
              <a:t>"</a:t>
            </a:r>
            <a:r>
              <a:rPr lang="zh-CN" altLang="en-US" dirty="0" smtClean="0"/>
              <a:t>隐藏细节</a:t>
            </a:r>
            <a:r>
              <a:rPr lang="en-US" altLang="zh-CN" dirty="0" smtClean="0"/>
              <a:t>" </a:t>
            </a:r>
            <a:r>
              <a:rPr lang="zh-CN" altLang="en-US" dirty="0" smtClean="0"/>
              <a:t>作为核心思路。</a:t>
            </a:r>
          </a:p>
          <a:p>
            <a:endParaRPr lang="zh-CN" altLang="en-US" dirty="0" smtClean="0"/>
          </a:p>
          <a:p>
            <a:r>
              <a:rPr lang="en-US" altLang="zh-CN" dirty="0" smtClean="0"/>
              <a:t>vue3 </a:t>
            </a:r>
            <a:r>
              <a:rPr lang="zh-CN" altLang="en-US" dirty="0" smtClean="0"/>
              <a:t>的组件里， </a:t>
            </a:r>
            <a:r>
              <a:rPr lang="en-US" altLang="zh-CN" dirty="0" smtClean="0"/>
              <a:t>setup </a:t>
            </a:r>
            <a:r>
              <a:rPr lang="zh-CN" altLang="en-US" dirty="0" smtClean="0"/>
              <a:t>是作为一个早于 “</a:t>
            </a:r>
            <a:r>
              <a:rPr lang="en-US" altLang="zh-CN" dirty="0" smtClean="0"/>
              <a:t>created” </a:t>
            </a:r>
            <a:r>
              <a:rPr lang="zh-CN" altLang="en-US" dirty="0" smtClean="0"/>
              <a:t>的生命周期存在的，无论如何，在一个组件的渲染过程中只会进入一次。</a:t>
            </a:r>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打开 </a:t>
            </a:r>
            <a:r>
              <a:rPr lang="en-US" altLang="zh-CN" dirty="0" err="1" smtClean="0"/>
              <a:t>package.json</a:t>
            </a:r>
            <a:r>
              <a:rPr lang="en-US" altLang="zh-CN" dirty="0" smtClean="0"/>
              <a:t> </a:t>
            </a:r>
            <a:r>
              <a:rPr lang="zh-CN" altLang="en-US" dirty="0" smtClean="0"/>
              <a:t>文件，可以看见所有该项目内置的命令：</a:t>
            </a:r>
          </a:p>
          <a:p>
            <a:r>
              <a:rPr lang="zh-CN" altLang="en-US" dirty="0" smtClean="0"/>
              <a:t>和打包相关的命令是 </a:t>
            </a:r>
            <a:r>
              <a:rPr lang="en-US" altLang="zh-CN" dirty="0" smtClean="0"/>
              <a:t>build</a:t>
            </a:r>
            <a:r>
              <a:rPr lang="zh-CN" altLang="en-US" dirty="0" smtClean="0"/>
              <a:t>，我们以打包正式环境为例，就要运行下面的命令：</a:t>
            </a:r>
          </a:p>
          <a:p>
            <a:r>
              <a:rPr lang="en-US" altLang="zh-CN" dirty="0" err="1" smtClean="0"/>
              <a:t>pnpm</a:t>
            </a:r>
            <a:r>
              <a:rPr lang="en-US" altLang="zh-CN" dirty="0" smtClean="0"/>
              <a:t> </a:t>
            </a:r>
            <a:r>
              <a:rPr lang="en-US" altLang="zh-CN" dirty="0" err="1" smtClean="0"/>
              <a:t>build:prod</a:t>
            </a:r>
            <a:r>
              <a:rPr lang="en-US" altLang="zh-CN" dirty="0" smtClean="0"/>
              <a:t> </a:t>
            </a:r>
            <a:r>
              <a:rPr lang="zh-CN" altLang="en-US" dirty="0" smtClean="0"/>
              <a:t>复制代码 这个命令就会自动去读取我们前文配置好的 </a:t>
            </a:r>
            <a:r>
              <a:rPr lang="en-US" altLang="zh-CN" dirty="0" smtClean="0"/>
              <a:t>.</a:t>
            </a:r>
            <a:r>
              <a:rPr lang="en-US" altLang="zh-CN" dirty="0" err="1" smtClean="0"/>
              <a:t>env.production</a:t>
            </a:r>
            <a:r>
              <a:rPr lang="en-US" altLang="zh-CN" dirty="0" smtClean="0"/>
              <a:t> </a:t>
            </a:r>
            <a:r>
              <a:rPr lang="zh-CN" altLang="en-US" dirty="0" smtClean="0"/>
              <a:t>文件，</a:t>
            </a:r>
          </a:p>
          <a:p>
            <a:r>
              <a:rPr lang="zh-CN" altLang="en-US" dirty="0" smtClean="0"/>
              <a:t>而 </a:t>
            </a:r>
            <a:r>
              <a:rPr lang="en-US" altLang="zh-CN" dirty="0" err="1" smtClean="0"/>
              <a:t>pnpm</a:t>
            </a:r>
            <a:r>
              <a:rPr lang="en-US" altLang="zh-CN" dirty="0" smtClean="0"/>
              <a:t> </a:t>
            </a:r>
            <a:r>
              <a:rPr lang="en-US" altLang="zh-CN" dirty="0" err="1" smtClean="0"/>
              <a:t>build:stage</a:t>
            </a:r>
            <a:r>
              <a:rPr lang="en-US" altLang="zh-CN" dirty="0" smtClean="0"/>
              <a:t> </a:t>
            </a:r>
            <a:r>
              <a:rPr lang="zh-CN" altLang="en-US" dirty="0" smtClean="0"/>
              <a:t>会自动读取 </a:t>
            </a:r>
            <a:r>
              <a:rPr lang="en-US" altLang="zh-CN" dirty="0" smtClean="0"/>
              <a:t>.</a:t>
            </a:r>
            <a:r>
              <a:rPr lang="en-US" altLang="zh-CN" dirty="0" err="1" smtClean="0"/>
              <a:t>env.staging</a:t>
            </a:r>
            <a:r>
              <a:rPr lang="en-US" altLang="zh-CN" dirty="0" smtClean="0"/>
              <a:t> </a:t>
            </a:r>
            <a:r>
              <a:rPr lang="zh-CN" altLang="en-US" dirty="0" smtClean="0"/>
              <a:t>文件，代表的是预发布环境。</a:t>
            </a:r>
          </a:p>
          <a:p>
            <a:r>
              <a:rPr lang="zh-CN" altLang="en-US" dirty="0" smtClean="0"/>
              <a:t>打包完成后，就可以在目录下，看见一个名为 </a:t>
            </a:r>
            <a:r>
              <a:rPr lang="en-US" altLang="zh-CN" dirty="0" smtClean="0"/>
              <a:t>dist </a:t>
            </a:r>
            <a:r>
              <a:rPr lang="zh-CN" altLang="en-US" dirty="0" smtClean="0"/>
              <a:t>的静态资源文件夹，这整个文件夹就是需要丢到前端服务器上去的东西。</a:t>
            </a:r>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封面">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内页">
    <p:spTree>
      <p:nvGrpSpPr>
        <p:cNvPr id="1" name=""/>
        <p:cNvGrpSpPr/>
        <p:nvPr/>
      </p:nvGrpSpPr>
      <p:grpSpPr>
        <a:xfrm>
          <a:off x="0" y="0"/>
          <a:ext cx="0" cy="0"/>
          <a:chOff x="0" y="0"/>
          <a:chExt cx="0" cy="0"/>
        </a:xfrm>
      </p:grpSpPr>
      <p:sp>
        <p:nvSpPr>
          <p:cNvPr id="10" name="Shape 10"/>
          <p:cNvSpPr>
            <a:spLocks noGrp="1"/>
          </p:cNvSpPr>
          <p:nvPr>
            <p:ph type="body" idx="1" hasCustomPrompt="1"/>
          </p:nvPr>
        </p:nvSpPr>
        <p:spPr>
          <a:xfrm>
            <a:off x="428595" y="1071552"/>
            <a:ext cx="7643815" cy="3286127"/>
          </a:xfrm>
          <a:prstGeom prst="rect">
            <a:avLst/>
          </a:prstGeom>
        </p:spPr>
        <p:txBody>
          <a:bodyPr/>
          <a:lstStyle/>
          <a:p>
            <a:pPr lvl="0">
              <a:defRPr sz="1800" b="0">
                <a:solidFill>
                  <a:srgbClr val="000000"/>
                </a:solidFill>
              </a:defRPr>
            </a:pPr>
            <a:r>
              <a:rPr sz="1600" b="1">
                <a:solidFill>
                  <a:srgbClr val="595959"/>
                </a:solidFill>
              </a:rPr>
              <a:t>在此处添加文本</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1" i="0">
                <a:solidFill>
                  <a:srgbClr val="404040"/>
                </a:solidFill>
                <a:latin typeface="微软雅黑"/>
                <a:cs typeface="微软雅黑"/>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xmlns="" val="2783910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1" i="0">
                <a:solidFill>
                  <a:srgbClr val="404040"/>
                </a:solidFill>
                <a:latin typeface="微软雅黑"/>
                <a:cs typeface="微软雅黑"/>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xmlns="" val="368454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4/2/2023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xmlns="" val="3192747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Lst>
  <p:transition spd="med"/>
  <p:txStyles>
    <p:titleStyle>
      <a:lvl1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titleStyle>
    <p:bodyStyle>
      <a:lvl1pPr marL="0" marR="0" indent="0" algn="l" defTabSz="914400" rtl="0" latinLnBrk="0">
        <a:lnSpc>
          <a:spcPct val="100000"/>
        </a:lnSpc>
        <a:spcBef>
          <a:spcPts val="300"/>
        </a:spcBef>
        <a:spcAft>
          <a:spcPts val="0"/>
        </a:spcAft>
        <a:buClrTx/>
        <a:buSzTx/>
        <a:buFontTx/>
        <a:buNone/>
        <a:defRPr sz="1600" b="1" i="0" u="none" strike="noStrike" cap="none" spc="0" baseline="0">
          <a:ln>
            <a:noFill/>
          </a:ln>
          <a:solidFill>
            <a:srgbClr val="595959"/>
          </a:solidFill>
          <a:uFillTx/>
          <a:latin typeface="+mj-lt"/>
          <a:ea typeface="+mj-ea"/>
          <a:cs typeface="+mj-cs"/>
          <a:sym typeface="Helvetica"/>
        </a:defRPr>
      </a:lvl1pPr>
      <a:lvl2pPr marL="620395" marR="0" indent="-163195"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2pPr>
      <a:lvl3pPr marL="1066800" marR="0" indent="-15240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3pPr>
      <a:lvl4pPr marL="15544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4pPr>
      <a:lvl5pPr marL="20116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5pPr>
      <a:lvl6pPr marL="24688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6pPr>
      <a:lvl7pPr marL="29260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7pPr>
      <a:lvl8pPr marL="33832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8pPr>
      <a:lvl9pPr marL="38404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9pPr>
    </p:bodyStyle>
    <p:otherStyle>
      <a:lvl1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1pPr>
      <a:lvl2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2pPr>
      <a:lvl3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3pPr>
      <a:lvl4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4pPr>
      <a:lvl5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5pPr>
      <a:lvl6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6pPr>
      <a:lvl7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7pPr>
      <a:lvl8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8pPr>
      <a:lvl9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hyperlink" Target="https://axios-http.com/zh/"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0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123.jpeg"/></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4.jpe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8.jpe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9.jpe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0.jpe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1.jpe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hyperlink" Target="https://lesscss.org/"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typescriptlang.org/dt/search?search" TargetMode="Externa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4.jpe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5.jpe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hyperlink" Target="http://www.typescriptlang.org/tsconfig" TargetMode="Externa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9.jpe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142.png"/><Relationship Id="rId4" Type="http://schemas.openxmlformats.org/officeDocument/2006/relationships/image" Target="../media/image141.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6.png"/><Relationship Id="rId4" Type="http://schemas.openxmlformats.org/officeDocument/2006/relationships/notesSlide" Target="../notesSlides/notesSlide3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hyperlink" Target="https://www.antdv.com/docs/vue/introduce-cn" TargetMode="Externa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43.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44.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149.png"/><Relationship Id="rId4" Type="http://schemas.openxmlformats.org/officeDocument/2006/relationships/image" Target="../media/image148.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50.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52.png"/><Relationship Id="rId4" Type="http://schemas.openxmlformats.org/officeDocument/2006/relationships/image" Target="../media/image151.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55.png"/><Relationship Id="rId4" Type="http://schemas.openxmlformats.org/officeDocument/2006/relationships/image" Target="../media/image154.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hyperlink" Target="https://router.vuejs.org/zh/guide/essentials/history-mode.html" TargetMode="External"/><Relationship Id="rId4" Type="http://schemas.openxmlformats.org/officeDocument/2006/relationships/image" Target="../media/image159.png"/></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160.png"/></Relationships>
</file>

<file path=ppt/slides/_rels/slide1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62.png"/><Relationship Id="rId4" Type="http://schemas.openxmlformats.org/officeDocument/2006/relationships/image" Target="../media/image16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6.png"/><Relationship Id="rId4" Type="http://schemas.openxmlformats.org/officeDocument/2006/relationships/tags" Target="../tags/tag5.xml"/><Relationship Id="rId9"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5.xml"/><Relationship Id="rId5" Type="http://schemas.openxmlformats.org/officeDocument/2006/relationships/image" Target="../media/image28.jpe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39.jpe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hyperlink" Target="https://cn.vuejs.or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1.jpeg"/></Relationships>
</file>

<file path=ppt/slides/_rels/slide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6.jpeg"/></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61.jpeg"/></Relationships>
</file>

<file path=ppt/slides/_rels/slide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2.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s://pinia.vuejs.org/zh/"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3.jpe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4.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5.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6.jpe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70.jpe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jpe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2.jpe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3.jpe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4.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hyperlink" Target="https://router.vuejs.org/zh/"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6.jpe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1.jpe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6.jpe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hyperlink" Target="https://cn.vitejs.dev/"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6.jpe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9.jpe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92.jpe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3.jpe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6.jpe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hyperlink" Target="https://www.typescriptlang.org/zh/"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9.jpe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1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标志-横排 [转换]2.png"/>
          <p:cNvPicPr>
            <a:picLocks noChangeAspect="1"/>
          </p:cNvPicPr>
          <p:nvPr/>
        </p:nvPicPr>
        <p:blipFill>
          <a:blip r:embed="rId3" cstate="print"/>
          <a:stretch>
            <a:fillRect/>
          </a:stretch>
        </p:blipFill>
        <p:spPr>
          <a:xfrm>
            <a:off x="1" y="2821"/>
            <a:ext cx="9143999" cy="3133343"/>
          </a:xfrm>
          <a:prstGeom prst="rect">
            <a:avLst/>
          </a:prstGeom>
        </p:spPr>
      </p:pic>
      <p:sp>
        <p:nvSpPr>
          <p:cNvPr id="55" name="Shape 55"/>
          <p:cNvSpPr>
            <a:spLocks noGrp="1"/>
          </p:cNvSpPr>
          <p:nvPr>
            <p:ph type="body" idx="4294967295"/>
          </p:nvPr>
        </p:nvSpPr>
        <p:spPr>
          <a:xfrm>
            <a:off x="6750425" y="4412482"/>
            <a:ext cx="2043056" cy="495755"/>
          </a:xfrm>
          <a:prstGeom prst="rect">
            <a:avLst/>
          </a:prstGeom>
        </p:spPr>
        <p:txBody>
          <a:bodyPr/>
          <a:lstStyle>
            <a:lvl1pPr algn="r" defTabSz="713105">
              <a:spcBef>
                <a:spcPts val="0"/>
              </a:spcBef>
              <a:defRPr sz="2400">
                <a:solidFill>
                  <a:srgbClr val="00205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2000" dirty="0" smtClean="0">
                <a:latin typeface="黑体" panose="02010609060101010101" pitchFamily="49" charset="-122"/>
                <a:ea typeface="黑体" panose="02010609060101010101" pitchFamily="49" charset="-122"/>
              </a:rPr>
              <a:t>2023</a:t>
            </a:r>
            <a:r>
              <a:rPr lang="zh-CN" altLang="en-US" sz="2000" dirty="0" smtClean="0">
                <a:latin typeface="黑体" panose="02010609060101010101" pitchFamily="49" charset="-122"/>
                <a:ea typeface="黑体" panose="02010609060101010101" pitchFamily="49" charset="-122"/>
              </a:rPr>
              <a:t>年</a:t>
            </a:r>
            <a:r>
              <a:rPr lang="en-US" altLang="zh-CN" sz="2000" dirty="0" smtClean="0">
                <a:latin typeface="黑体" panose="02010609060101010101" pitchFamily="49" charset="-122"/>
                <a:ea typeface="黑体" panose="02010609060101010101" pitchFamily="49" charset="-122"/>
              </a:rPr>
              <a:t>4</a:t>
            </a:r>
            <a:r>
              <a:rPr lang="zh-CN" altLang="en-US" sz="2000" dirty="0" smtClean="0">
                <a:latin typeface="黑体" panose="02010609060101010101" pitchFamily="49" charset="-122"/>
                <a:ea typeface="黑体" panose="02010609060101010101" pitchFamily="49" charset="-122"/>
              </a:rPr>
              <a:t>月</a:t>
            </a:r>
            <a:endParaRPr sz="2000" dirty="0">
              <a:latin typeface="黑体" panose="02010609060101010101" pitchFamily="49" charset="-122"/>
              <a:ea typeface="黑体" panose="02010609060101010101" pitchFamily="49" charset="-122"/>
            </a:endParaRPr>
          </a:p>
        </p:txBody>
      </p:sp>
      <p:sp>
        <p:nvSpPr>
          <p:cNvPr id="2" name="TextBox 1"/>
          <p:cNvSpPr txBox="1"/>
          <p:nvPr/>
        </p:nvSpPr>
        <p:spPr>
          <a:xfrm>
            <a:off x="553085" y="1640205"/>
            <a:ext cx="8515985" cy="520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r>
              <a:rPr sz="2800" b="1" dirty="0">
                <a:solidFill>
                  <a:schemeClr val="bg1"/>
                </a:solidFill>
                <a:latin typeface="黑体" panose="02010609060101010101" pitchFamily="49" charset="-122"/>
                <a:ea typeface="黑体" panose="02010609060101010101" pitchFamily="49" charset="-122"/>
              </a:rPr>
              <a:t>Vue3+Ant design</a:t>
            </a:r>
            <a:r>
              <a:rPr lang="zh-CN" sz="2800" b="1" dirty="0">
                <a:solidFill>
                  <a:schemeClr val="bg1"/>
                </a:solidFill>
                <a:latin typeface="黑体" panose="02010609060101010101" pitchFamily="49" charset="-122"/>
                <a:ea typeface="黑体" panose="02010609060101010101" pitchFamily="49" charset="-122"/>
              </a:rPr>
              <a:t>分享</a:t>
            </a:r>
          </a:p>
        </p:txBody>
      </p:sp>
      <p:pic>
        <p:nvPicPr>
          <p:cNvPr id="6" name="Picture 2" descr="C:\Users\yuan.wenyan\Documents\Tencent Files\15678934\FileRecv\1(2).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490486" y="293956"/>
            <a:ext cx="2369601" cy="1185096"/>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6、axios</a:t>
            </a:r>
          </a:p>
        </p:txBody>
      </p:sp>
      <p:sp>
        <p:nvSpPr>
          <p:cNvPr id="7" name="文本框 6"/>
          <p:cNvSpPr txBox="1"/>
          <p:nvPr/>
        </p:nvSpPr>
        <p:spPr>
          <a:xfrm>
            <a:off x="1447800" y="970146"/>
            <a:ext cx="6545580" cy="1320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axios 是 Vue 官方推荐的一个基于 promise</a:t>
            </a:r>
            <a:r>
              <a:rPr lang="zh-CN" sz="1600">
                <a:solidFill>
                  <a:schemeClr val="tx1">
                    <a:lumMod val="85000"/>
                    <a:lumOff val="15000"/>
                  </a:schemeClr>
                </a:solidFill>
                <a:latin typeface="Helvetica"/>
                <a:ea typeface="宋体" panose="02010600030101010101" pitchFamily="2" charset="-122"/>
                <a:cs typeface="Helvetica"/>
              </a:rPr>
              <a:t>（ES6异步编程的一种解决方案）</a:t>
            </a:r>
            <a:r>
              <a:rPr sz="1600">
                <a:solidFill>
                  <a:schemeClr val="tx1">
                    <a:lumMod val="85000"/>
                    <a:lumOff val="15000"/>
                  </a:schemeClr>
                </a:solidFill>
                <a:latin typeface="Helvetica"/>
                <a:cs typeface="Helvetica"/>
              </a:rPr>
              <a:t> 的 HTTP 库，可以用在浏览器和 node.js 中。虽然，axios 是个优秀的 HTTP 库，但是，直接在项目中使用并不是那么方便，所以，我们需要对其进行一定程度上的配置封装，减少重复代码，方便调用。</a:t>
            </a:r>
            <a:r>
              <a:rPr sz="1600">
                <a:solidFill>
                  <a:schemeClr val="tx1">
                    <a:lumMod val="85000"/>
                    <a:lumOff val="15000"/>
                  </a:schemeClr>
                </a:solidFill>
                <a:latin typeface="Helvetica"/>
                <a:cs typeface="Helvetica"/>
                <a:hlinkClick r:id="rId4" action="ppaction://hlinkfile"/>
              </a:rPr>
              <a:t>进入官网</a:t>
            </a:r>
            <a:endParaRPr sz="160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5" cstate="print"/>
          <a:stretch>
            <a:fillRect/>
          </a:stretch>
        </p:blipFill>
        <p:spPr>
          <a:xfrm>
            <a:off x="2297430" y="2458720"/>
            <a:ext cx="4548505" cy="2167890"/>
          </a:xfrm>
          <a:prstGeom prst="rect">
            <a:avLst/>
          </a:prstGeom>
        </p:spPr>
      </p:pic>
    </p:spTree>
  </p:cSld>
  <p:clrMapOvr>
    <a:masterClrMapping/>
  </p:clrMapOvr>
  <p:transition spd="med"/>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8069104" cy="2115323"/>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软件工程的主要目的是构建不仅仅明确和一致的</a:t>
            </a:r>
            <a:r>
              <a:rPr sz="1350" spc="-4" dirty="0">
                <a:solidFill>
                  <a:srgbClr val="404040"/>
                </a:solidFill>
                <a:latin typeface="微软雅黑"/>
                <a:cs typeface="微软雅黑"/>
              </a:rPr>
              <a:t>API，</a:t>
            </a:r>
            <a:r>
              <a:rPr sz="1350" dirty="0">
                <a:solidFill>
                  <a:srgbClr val="404040"/>
                </a:solidFill>
                <a:latin typeface="微软雅黑"/>
                <a:cs typeface="微软雅黑"/>
              </a:rPr>
              <a:t>还要让你的代码具有很强的可重用性：</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比如我们可以通过函数来封装一些</a:t>
            </a:r>
            <a:r>
              <a:rPr sz="1350" spc="-4" dirty="0">
                <a:solidFill>
                  <a:srgbClr val="404040"/>
                </a:solidFill>
                <a:latin typeface="微软雅黑"/>
                <a:cs typeface="微软雅黑"/>
              </a:rPr>
              <a:t>API</a:t>
            </a:r>
            <a:r>
              <a:rPr sz="1350" dirty="0">
                <a:solidFill>
                  <a:srgbClr val="404040"/>
                </a:solidFill>
                <a:latin typeface="微软雅黑"/>
                <a:cs typeface="微软雅黑"/>
              </a:rPr>
              <a:t>，通过传入不同的函数参数，让函数帮助我们完成不同的操作；</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但是对于参数的类型是否也可以参数化呢？</a:t>
            </a:r>
            <a:endParaRPr sz="1350">
              <a:latin typeface="微软雅黑"/>
              <a:cs typeface="微软雅黑"/>
            </a:endParaRPr>
          </a:p>
          <a:p>
            <a:pPr marL="180975" indent="-171450">
              <a:spcBef>
                <a:spcPts val="1601"/>
              </a:spcBef>
              <a:buFont typeface="Wingdings"/>
              <a:buChar char=""/>
              <a:tabLst>
                <a:tab pos="180975" algn="l"/>
              </a:tabLst>
            </a:pPr>
            <a:r>
              <a:rPr sz="1350" dirty="0">
                <a:solidFill>
                  <a:srgbClr val="404040"/>
                </a:solidFill>
                <a:latin typeface="微软雅黑"/>
                <a:cs typeface="微软雅黑"/>
              </a:rPr>
              <a:t>什么是类型的参数化？</a:t>
            </a:r>
            <a:endParaRPr sz="1350">
              <a:latin typeface="微软雅黑"/>
              <a:cs typeface="微软雅黑"/>
            </a:endParaRPr>
          </a:p>
          <a:p>
            <a:pPr marL="411956" lvl="1" indent="-176213">
              <a:spcBef>
                <a:spcPts val="1155"/>
              </a:spcBef>
              <a:buFont typeface="Wingdings"/>
              <a:buChar char=""/>
              <a:tabLst>
                <a:tab pos="411956" algn="l"/>
              </a:tabLst>
            </a:pPr>
            <a:r>
              <a:rPr sz="1350" dirty="0">
                <a:solidFill>
                  <a:srgbClr val="404040"/>
                </a:solidFill>
                <a:latin typeface="微软雅黑"/>
                <a:cs typeface="微软雅黑"/>
              </a:rPr>
              <a:t>我们来提一个需求：封装一个函数，传入一个参数，并且返回这个参数；</a:t>
            </a:r>
            <a:endParaRPr sz="1350">
              <a:latin typeface="微软雅黑"/>
              <a:cs typeface="微软雅黑"/>
            </a:endParaRPr>
          </a:p>
          <a:p>
            <a:pPr marL="180975" indent="-171450">
              <a:spcBef>
                <a:spcPts val="1529"/>
              </a:spcBef>
              <a:buFont typeface="Wingdings"/>
              <a:buChar char=""/>
              <a:tabLst>
                <a:tab pos="180975" algn="l"/>
              </a:tabLst>
            </a:pPr>
            <a:r>
              <a:rPr sz="1350" dirty="0">
                <a:solidFill>
                  <a:srgbClr val="404040"/>
                </a:solidFill>
                <a:latin typeface="微软雅黑"/>
                <a:cs typeface="微软雅黑"/>
              </a:rPr>
              <a:t>如果我们是</a:t>
            </a:r>
            <a:r>
              <a:rPr sz="1350" spc="-11" dirty="0">
                <a:solidFill>
                  <a:srgbClr val="404040"/>
                </a:solidFill>
                <a:latin typeface="微软雅黑"/>
                <a:cs typeface="微软雅黑"/>
              </a:rPr>
              <a:t>TypeScript</a:t>
            </a:r>
            <a:r>
              <a:rPr sz="1350" dirty="0">
                <a:solidFill>
                  <a:srgbClr val="404040"/>
                </a:solidFill>
                <a:latin typeface="微软雅黑"/>
                <a:cs typeface="微软雅黑"/>
              </a:rPr>
              <a:t>的思维方式，要考虑这个参数和返回值的类型需要一致：</a:t>
            </a:r>
            <a:endParaRPr sz="1350">
              <a:latin typeface="微软雅黑"/>
              <a:cs typeface="微软雅黑"/>
            </a:endParaRPr>
          </a:p>
        </p:txBody>
      </p:sp>
      <p:sp>
        <p:nvSpPr>
          <p:cNvPr id="7" name="object 7"/>
          <p:cNvSpPr txBox="1"/>
          <p:nvPr/>
        </p:nvSpPr>
        <p:spPr>
          <a:xfrm>
            <a:off x="202934" y="4121277"/>
            <a:ext cx="7034689"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上面的代码虽然实现了，但是不适用于其他类型，比如</a:t>
            </a:r>
            <a:r>
              <a:rPr sz="1350" spc="-4" dirty="0">
                <a:solidFill>
                  <a:srgbClr val="404040"/>
                </a:solidFill>
                <a:latin typeface="微软雅黑"/>
                <a:cs typeface="微软雅黑"/>
              </a:rPr>
              <a:t>string</a:t>
            </a:r>
            <a:r>
              <a:rPr sz="1350" dirty="0">
                <a:solidFill>
                  <a:srgbClr val="404040"/>
                </a:solidFill>
                <a:latin typeface="微软雅黑"/>
                <a:cs typeface="微软雅黑"/>
              </a:rPr>
              <a:t>、boolean、</a:t>
            </a:r>
            <a:r>
              <a:rPr sz="1350" spc="-8" dirty="0">
                <a:solidFill>
                  <a:srgbClr val="404040"/>
                </a:solidFill>
                <a:latin typeface="微软雅黑"/>
                <a:cs typeface="微软雅黑"/>
              </a:rPr>
              <a:t>Person</a:t>
            </a:r>
            <a:r>
              <a:rPr sz="1350" dirty="0">
                <a:solidFill>
                  <a:srgbClr val="404040"/>
                </a:solidFill>
                <a:latin typeface="微软雅黑"/>
                <a:cs typeface="微软雅黑"/>
              </a:rPr>
              <a:t>等类型：</a:t>
            </a:r>
            <a:endParaRPr sz="1350">
              <a:latin typeface="微软雅黑"/>
              <a:cs typeface="微软雅黑"/>
            </a:endParaRPr>
          </a:p>
        </p:txBody>
      </p:sp>
      <p:sp>
        <p:nvSpPr>
          <p:cNvPr id="8" name="object 8"/>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认识泛型</a:t>
            </a:r>
          </a:p>
        </p:txBody>
      </p:sp>
      <p:sp>
        <p:nvSpPr>
          <p:cNvPr id="9" name="object 9"/>
          <p:cNvSpPr/>
          <p:nvPr/>
        </p:nvSpPr>
        <p:spPr>
          <a:xfrm>
            <a:off x="458315" y="3252674"/>
            <a:ext cx="3226036" cy="642444"/>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458314" y="4390585"/>
            <a:ext cx="2700743" cy="635468"/>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a:extLst>
              <a:ext uri="{FF2B5EF4-FFF2-40B4-BE49-F238E27FC236}">
                <a16:creationId xmlns:a16="http://schemas.microsoft.com/office/drawing/2014/main" xmlns="" id="{7D458C6A-1418-C46B-6308-D878D663CC67}"/>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a:extLst>
              <a:ext uri="{FF2B5EF4-FFF2-40B4-BE49-F238E27FC236}">
                <a16:creationId xmlns:a16="http://schemas.microsoft.com/office/drawing/2014/main" xmlns="" id="{0A28B42A-637C-27E9-8343-8929A048F56E}"/>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3" y="1026034"/>
            <a:ext cx="7091363" cy="1249701"/>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虽然any是可以的，</a:t>
            </a:r>
            <a:r>
              <a:rPr sz="1200" dirty="0">
                <a:solidFill>
                  <a:srgbClr val="404040"/>
                </a:solidFill>
                <a:latin typeface="微软雅黑"/>
                <a:cs typeface="微软雅黑"/>
              </a:rPr>
              <a:t>但是定义为any的时候，我们其实已经丢失了类型信息：</a:t>
            </a:r>
            <a:endParaRPr sz="1200">
              <a:latin typeface="微软雅黑"/>
              <a:cs typeface="微软雅黑"/>
            </a:endParaRPr>
          </a:p>
          <a:p>
            <a:pPr marL="411956" lvl="1" indent="-176213">
              <a:spcBef>
                <a:spcPts val="1140"/>
              </a:spcBef>
              <a:buFont typeface="Wingdings"/>
              <a:buChar char=""/>
              <a:tabLst>
                <a:tab pos="411956" algn="l"/>
              </a:tabLst>
            </a:pPr>
            <a:r>
              <a:rPr sz="1200" dirty="0">
                <a:solidFill>
                  <a:srgbClr val="404040"/>
                </a:solidFill>
                <a:latin typeface="微软雅黑"/>
                <a:cs typeface="微软雅黑"/>
              </a:rPr>
              <a:t>比如我们传入的是一个number，那么我们希望返回的可不是any类型，而是number类型；</a:t>
            </a:r>
            <a:endParaRPr sz="1200">
              <a:latin typeface="微软雅黑"/>
              <a:cs typeface="微软雅黑"/>
            </a:endParaRPr>
          </a:p>
          <a:p>
            <a:pPr marL="411956" lvl="1" indent="-176213">
              <a:spcBef>
                <a:spcPts val="1114"/>
              </a:spcBef>
              <a:buFont typeface="Wingdings"/>
              <a:buChar char=""/>
              <a:tabLst>
                <a:tab pos="411956" algn="l"/>
              </a:tabLst>
            </a:pPr>
            <a:r>
              <a:rPr sz="1200" dirty="0">
                <a:solidFill>
                  <a:srgbClr val="404040"/>
                </a:solidFill>
                <a:latin typeface="微软雅黑"/>
                <a:cs typeface="微软雅黑"/>
              </a:rPr>
              <a:t>所以，我们需要在函数中可以捕获到参数的类型是numb</a:t>
            </a:r>
            <a:r>
              <a:rPr sz="1200" spc="4" dirty="0">
                <a:solidFill>
                  <a:srgbClr val="404040"/>
                </a:solidFill>
                <a:latin typeface="微软雅黑"/>
                <a:cs typeface="微软雅黑"/>
              </a:rPr>
              <a:t>e</a:t>
            </a:r>
            <a:r>
              <a:rPr sz="1200" dirty="0">
                <a:solidFill>
                  <a:srgbClr val="404040"/>
                </a:solidFill>
                <a:latin typeface="微软雅黑"/>
                <a:cs typeface="微软雅黑"/>
              </a:rPr>
              <a:t>r，并且同时使用它来作为返回值的类型；</a:t>
            </a:r>
            <a:endParaRPr sz="1200">
              <a:latin typeface="微软雅黑"/>
              <a:cs typeface="微软雅黑"/>
            </a:endParaRPr>
          </a:p>
          <a:p>
            <a:pPr lvl="1">
              <a:spcBef>
                <a:spcPts val="30"/>
              </a:spcBef>
              <a:buClr>
                <a:srgbClr val="404040"/>
              </a:buClr>
              <a:buFont typeface="Wingdings"/>
              <a:buChar char=""/>
            </a:pPr>
            <a:endParaRPr sz="1275">
              <a:latin typeface="Times New Roman"/>
              <a:cs typeface="Times New Roman"/>
            </a:endParaRPr>
          </a:p>
          <a:p>
            <a:pPr marL="180975" indent="-171450">
              <a:buFont typeface="Wingdings"/>
              <a:buChar char=""/>
              <a:tabLst>
                <a:tab pos="180975" algn="l"/>
              </a:tabLst>
            </a:pPr>
            <a:r>
              <a:rPr sz="1200" dirty="0">
                <a:solidFill>
                  <a:srgbClr val="404040"/>
                </a:solidFill>
                <a:latin typeface="微软雅黑"/>
                <a:cs typeface="微软雅黑"/>
              </a:rPr>
              <a:t>我们需要在这里使用一种特性的变量</a:t>
            </a:r>
            <a:r>
              <a:rPr sz="1200" spc="-8" dirty="0">
                <a:solidFill>
                  <a:srgbClr val="404040"/>
                </a:solidFill>
                <a:latin typeface="微软雅黑"/>
                <a:cs typeface="微软雅黑"/>
              </a:rPr>
              <a:t> </a:t>
            </a:r>
            <a:r>
              <a:rPr sz="1200" dirty="0">
                <a:solidFill>
                  <a:srgbClr val="404040"/>
                </a:solidFill>
                <a:latin typeface="微软雅黑"/>
                <a:cs typeface="微软雅黑"/>
              </a:rPr>
              <a:t>-</a:t>
            </a:r>
            <a:r>
              <a:rPr sz="1200" spc="-8" dirty="0">
                <a:solidFill>
                  <a:srgbClr val="404040"/>
                </a:solidFill>
                <a:latin typeface="微软雅黑"/>
                <a:cs typeface="微软雅黑"/>
              </a:rPr>
              <a:t> </a:t>
            </a:r>
            <a:r>
              <a:rPr sz="1200" dirty="0">
                <a:solidFill>
                  <a:srgbClr val="404040"/>
                </a:solidFill>
                <a:latin typeface="微软雅黑"/>
                <a:cs typeface="微软雅黑"/>
              </a:rPr>
              <a:t>类型变量（type</a:t>
            </a:r>
            <a:r>
              <a:rPr sz="1200" spc="-4" dirty="0">
                <a:solidFill>
                  <a:srgbClr val="404040"/>
                </a:solidFill>
                <a:latin typeface="微软雅黑"/>
                <a:cs typeface="微软雅黑"/>
              </a:rPr>
              <a:t> variable），</a:t>
            </a:r>
            <a:r>
              <a:rPr sz="1200" dirty="0">
                <a:solidFill>
                  <a:srgbClr val="404040"/>
                </a:solidFill>
                <a:latin typeface="微软雅黑"/>
                <a:cs typeface="微软雅黑"/>
              </a:rPr>
              <a:t>它作用于类型，而不是值：</a:t>
            </a:r>
            <a:endParaRPr sz="1200">
              <a:latin typeface="微软雅黑"/>
              <a:cs typeface="微软雅黑"/>
            </a:endParaRPr>
          </a:p>
        </p:txBody>
      </p:sp>
      <p:sp>
        <p:nvSpPr>
          <p:cNvPr id="7" name="object 7"/>
          <p:cNvSpPr txBox="1"/>
          <p:nvPr/>
        </p:nvSpPr>
        <p:spPr>
          <a:xfrm>
            <a:off x="202934" y="3177921"/>
            <a:ext cx="6550819" cy="1194558"/>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200" b="1" dirty="0">
                <a:solidFill>
                  <a:srgbClr val="404040"/>
                </a:solidFill>
                <a:latin typeface="微软雅黑"/>
                <a:cs typeface="微软雅黑"/>
              </a:rPr>
              <a:t>这里我们可以使用两种方式来调用它：</a:t>
            </a:r>
            <a:endParaRPr sz="1200">
              <a:latin typeface="微软雅黑"/>
              <a:cs typeface="微软雅黑"/>
            </a:endParaRPr>
          </a:p>
          <a:p>
            <a:pPr marL="411956" lvl="1" indent="-176213">
              <a:spcBef>
                <a:spcPts val="1114"/>
              </a:spcBef>
              <a:buFont typeface="Wingdings"/>
              <a:buChar char=""/>
              <a:tabLst>
                <a:tab pos="411956" algn="l"/>
              </a:tabLst>
            </a:pPr>
            <a:r>
              <a:rPr sz="1200" dirty="0">
                <a:solidFill>
                  <a:srgbClr val="404040"/>
                </a:solidFill>
                <a:latin typeface="微软雅黑"/>
                <a:cs typeface="微软雅黑"/>
              </a:rPr>
              <a:t>方式一：通过</a:t>
            </a:r>
            <a:r>
              <a:rPr sz="1200" spc="-4" dirty="0">
                <a:solidFill>
                  <a:srgbClr val="404040"/>
                </a:solidFill>
                <a:latin typeface="微软雅黑"/>
                <a:cs typeface="微软雅黑"/>
              </a:rPr>
              <a:t> </a:t>
            </a:r>
            <a:r>
              <a:rPr sz="1200" dirty="0">
                <a:solidFill>
                  <a:srgbClr val="404040"/>
                </a:solidFill>
                <a:latin typeface="微软雅黑"/>
                <a:cs typeface="微软雅黑"/>
              </a:rPr>
              <a:t>&lt;类型&gt; 的方式将类型传递给函数；</a:t>
            </a:r>
            <a:endParaRPr sz="1200">
              <a:latin typeface="微软雅黑"/>
              <a:cs typeface="微软雅黑"/>
            </a:endParaRPr>
          </a:p>
          <a:p>
            <a:pPr marL="411956" lvl="1" indent="-176213">
              <a:spcBef>
                <a:spcPts val="1099"/>
              </a:spcBef>
              <a:buFont typeface="Wingdings"/>
              <a:buChar char=""/>
              <a:tabLst>
                <a:tab pos="411956" algn="l"/>
              </a:tabLst>
            </a:pPr>
            <a:r>
              <a:rPr sz="1200" dirty="0">
                <a:solidFill>
                  <a:srgbClr val="404040"/>
                </a:solidFill>
                <a:latin typeface="微软雅黑"/>
                <a:cs typeface="微软雅黑"/>
              </a:rPr>
              <a:t>方式二：通过类型推到，自动推到出我们传入变量的类型：</a:t>
            </a:r>
            <a:endParaRPr sz="1200">
              <a:latin typeface="微软雅黑"/>
              <a:cs typeface="微软雅黑"/>
            </a:endParaRPr>
          </a:p>
          <a:p>
            <a:pPr marL="609600" lvl="2" indent="-190500">
              <a:spcBef>
                <a:spcPts val="1110"/>
              </a:spcBef>
              <a:buFont typeface="Wingdings"/>
              <a:buChar char=""/>
              <a:tabLst>
                <a:tab pos="609600" algn="l"/>
              </a:tabLst>
            </a:pPr>
            <a:r>
              <a:rPr sz="1200" dirty="0">
                <a:solidFill>
                  <a:srgbClr val="404040"/>
                </a:solidFill>
                <a:latin typeface="微软雅黑"/>
                <a:cs typeface="微软雅黑"/>
              </a:rPr>
              <a:t>在这里会推导出它们是</a:t>
            </a:r>
            <a:r>
              <a:rPr sz="1200" spc="-64" dirty="0">
                <a:solidFill>
                  <a:srgbClr val="404040"/>
                </a:solidFill>
                <a:latin typeface="微软雅黑"/>
                <a:cs typeface="微软雅黑"/>
              </a:rPr>
              <a:t> </a:t>
            </a:r>
            <a:r>
              <a:rPr sz="1200" dirty="0">
                <a:solidFill>
                  <a:srgbClr val="404040"/>
                </a:solidFill>
                <a:latin typeface="微软雅黑"/>
                <a:cs typeface="微软雅黑"/>
              </a:rPr>
              <a:t>字面量类型</a:t>
            </a:r>
            <a:r>
              <a:rPr sz="1350" dirty="0">
                <a:solidFill>
                  <a:srgbClr val="404040"/>
                </a:solidFill>
                <a:latin typeface="微软雅黑"/>
                <a:cs typeface="微软雅黑"/>
              </a:rPr>
              <a:t>的，因为字面量类型对于我们的函数也是适用的</a:t>
            </a:r>
            <a:endParaRPr sz="1350">
              <a:latin typeface="微软雅黑"/>
              <a:cs typeface="微软雅黑"/>
            </a:endParaRPr>
          </a:p>
        </p:txBody>
      </p:sp>
      <p:sp>
        <p:nvSpPr>
          <p:cNvPr id="8" name="object 8"/>
          <p:cNvSpPr txBox="1">
            <a:spLocks noGrp="1"/>
          </p:cNvSpPr>
          <p:nvPr>
            <p:ph type="title"/>
          </p:nvPr>
        </p:nvSpPr>
        <p:spPr>
          <a:xfrm>
            <a:off x="985043" y="214502"/>
            <a:ext cx="3105150" cy="425116"/>
          </a:xfrm>
          <a:prstGeom prst="rect">
            <a:avLst/>
          </a:prstGeom>
        </p:spPr>
        <p:txBody>
          <a:bodyPr vert="horz" wrap="square" lIns="0" tIns="9525" rIns="0" bIns="0" rtlCol="0">
            <a:spAutoFit/>
          </a:bodyPr>
          <a:lstStyle/>
          <a:p>
            <a:pPr marL="9525">
              <a:spcBef>
                <a:spcPts val="75"/>
              </a:spcBef>
            </a:pPr>
            <a:r>
              <a:rPr dirty="0"/>
              <a:t>泛型实现类型参数化</a:t>
            </a:r>
          </a:p>
        </p:txBody>
      </p:sp>
      <p:sp>
        <p:nvSpPr>
          <p:cNvPr id="9" name="object 9"/>
          <p:cNvSpPr/>
          <p:nvPr/>
        </p:nvSpPr>
        <p:spPr>
          <a:xfrm>
            <a:off x="431563" y="2372184"/>
            <a:ext cx="3537322" cy="727636"/>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488815" y="4529017"/>
            <a:ext cx="1765570" cy="470818"/>
          </a:xfrm>
          <a:prstGeom prst="rect">
            <a:avLst/>
          </a:prstGeom>
          <a:blipFill>
            <a:blip r:embed="rId3" cstate="print"/>
            <a:stretch>
              <a:fillRect/>
            </a:stretch>
          </a:blipFill>
        </p:spPr>
        <p:txBody>
          <a:bodyPr wrap="square" lIns="0" tIns="0" rIns="0" bIns="0" rtlCol="0"/>
          <a:lstStyle/>
          <a:p>
            <a:endParaRPr sz="1350"/>
          </a:p>
        </p:txBody>
      </p:sp>
      <p:sp>
        <p:nvSpPr>
          <p:cNvPr id="11" name="object 11"/>
          <p:cNvSpPr/>
          <p:nvPr/>
        </p:nvSpPr>
        <p:spPr>
          <a:xfrm>
            <a:off x="2737525" y="4529017"/>
            <a:ext cx="1172994" cy="461866"/>
          </a:xfrm>
          <a:prstGeom prst="rect">
            <a:avLst/>
          </a:prstGeom>
          <a:blipFill>
            <a:blip r:embed="rId4" cstate="print"/>
            <a:stretch>
              <a:fillRect/>
            </a:stretch>
          </a:blipFill>
        </p:spPr>
        <p:txBody>
          <a:bodyPr wrap="square" lIns="0" tIns="0" rIns="0" bIns="0" rtlCol="0"/>
          <a:lstStyle/>
          <a:p>
            <a:endParaRPr sz="1350"/>
          </a:p>
        </p:txBody>
      </p:sp>
      <p:pic>
        <p:nvPicPr>
          <p:cNvPr id="12" name="图片 11" descr="标志-横排 [转换].png">
            <a:extLst>
              <a:ext uri="{FF2B5EF4-FFF2-40B4-BE49-F238E27FC236}">
                <a16:creationId xmlns:a16="http://schemas.microsoft.com/office/drawing/2014/main" xmlns="" id="{A92B1CE5-DF06-6E28-7566-BC830D23045F}"/>
              </a:ext>
            </a:extLst>
          </p:cNvPr>
          <p:cNvPicPr>
            <a:picLocks noChangeAspect="1"/>
          </p:cNvPicPr>
          <p:nvPr/>
        </p:nvPicPr>
        <p:blipFill>
          <a:blip r:embed="rId5" cstate="print"/>
          <a:stretch>
            <a:fillRect/>
          </a:stretch>
        </p:blipFill>
        <p:spPr>
          <a:xfrm>
            <a:off x="7340634" y="263896"/>
            <a:ext cx="1533473" cy="360000"/>
          </a:xfrm>
          <a:prstGeom prst="rect">
            <a:avLst/>
          </a:prstGeom>
        </p:spPr>
      </p:pic>
      <p:sp>
        <p:nvSpPr>
          <p:cNvPr id="13" name="矩形 12">
            <a:extLst>
              <a:ext uri="{FF2B5EF4-FFF2-40B4-BE49-F238E27FC236}">
                <a16:creationId xmlns:a16="http://schemas.microsoft.com/office/drawing/2014/main" xmlns="" id="{33829D16-3F1C-AB65-2E21-4AED3F18A64E}"/>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2590800"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当然我们也可以传入多个类型：</a:t>
            </a:r>
            <a:endParaRPr sz="1350">
              <a:latin typeface="微软雅黑"/>
              <a:cs typeface="微软雅黑"/>
            </a:endParaRPr>
          </a:p>
        </p:txBody>
      </p:sp>
      <p:sp>
        <p:nvSpPr>
          <p:cNvPr id="7" name="object 7"/>
          <p:cNvSpPr txBox="1"/>
          <p:nvPr/>
        </p:nvSpPr>
        <p:spPr>
          <a:xfrm>
            <a:off x="202934" y="2244472"/>
            <a:ext cx="3790950" cy="166391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平时在开发中我们可能会看到一些常用的名称：</a:t>
            </a:r>
            <a:endParaRPr sz="1350">
              <a:latin typeface="微软雅黑"/>
              <a:cs typeface="微软雅黑"/>
            </a:endParaRPr>
          </a:p>
          <a:p>
            <a:pPr marL="411956" lvl="1" indent="-176213">
              <a:spcBef>
                <a:spcPts val="1151"/>
              </a:spcBef>
              <a:buFont typeface="Wingdings"/>
              <a:buChar char=""/>
              <a:tabLst>
                <a:tab pos="411956" algn="l"/>
              </a:tabLst>
            </a:pPr>
            <a:r>
              <a:rPr sz="1350" spc="-15" dirty="0">
                <a:solidFill>
                  <a:srgbClr val="404040"/>
                </a:solidFill>
                <a:latin typeface="微软雅黑"/>
                <a:cs typeface="微软雅黑"/>
              </a:rPr>
              <a:t>T：Type</a:t>
            </a:r>
            <a:r>
              <a:rPr sz="1350" dirty="0">
                <a:solidFill>
                  <a:srgbClr val="404040"/>
                </a:solidFill>
                <a:latin typeface="微软雅黑"/>
                <a:cs typeface="微软雅黑"/>
              </a:rPr>
              <a:t>的缩写，类型</a:t>
            </a:r>
            <a:endParaRPr sz="1350">
              <a:latin typeface="微软雅黑"/>
              <a:cs typeface="微软雅黑"/>
            </a:endParaRPr>
          </a:p>
          <a:p>
            <a:pPr marL="411956" lvl="1" indent="-176213">
              <a:spcBef>
                <a:spcPts val="1151"/>
              </a:spcBef>
              <a:buFont typeface="Wingdings"/>
              <a:buChar char=""/>
              <a:tabLst>
                <a:tab pos="411956" algn="l"/>
              </a:tabLst>
            </a:pPr>
            <a:r>
              <a:rPr sz="1350" spc="-8" dirty="0">
                <a:solidFill>
                  <a:srgbClr val="404040"/>
                </a:solidFill>
                <a:latin typeface="微软雅黑"/>
                <a:cs typeface="微软雅黑"/>
              </a:rPr>
              <a:t>K</a:t>
            </a:r>
            <a:r>
              <a:rPr sz="1350" dirty="0">
                <a:solidFill>
                  <a:srgbClr val="404040"/>
                </a:solidFill>
                <a:latin typeface="微软雅黑"/>
                <a:cs typeface="微软雅黑"/>
              </a:rPr>
              <a:t>、</a:t>
            </a:r>
            <a:r>
              <a:rPr sz="1350" spc="-11" dirty="0">
                <a:solidFill>
                  <a:srgbClr val="404040"/>
                </a:solidFill>
                <a:latin typeface="微软雅黑"/>
                <a:cs typeface="微软雅黑"/>
              </a:rPr>
              <a:t>V：key</a:t>
            </a:r>
            <a:r>
              <a:rPr sz="1350" dirty="0">
                <a:solidFill>
                  <a:srgbClr val="404040"/>
                </a:solidFill>
                <a:latin typeface="微软雅黑"/>
                <a:cs typeface="微软雅黑"/>
              </a:rPr>
              <a:t>和</a:t>
            </a:r>
            <a:r>
              <a:rPr sz="1350" spc="-8" dirty="0">
                <a:solidFill>
                  <a:srgbClr val="404040"/>
                </a:solidFill>
                <a:latin typeface="微软雅黑"/>
                <a:cs typeface="微软雅黑"/>
              </a:rPr>
              <a:t>value</a:t>
            </a:r>
            <a:r>
              <a:rPr sz="1350" dirty="0">
                <a:solidFill>
                  <a:srgbClr val="404040"/>
                </a:solidFill>
                <a:latin typeface="微软雅黑"/>
                <a:cs typeface="微软雅黑"/>
              </a:rPr>
              <a:t>的缩写，键值对</a:t>
            </a:r>
            <a:endParaRPr sz="1350">
              <a:latin typeface="微软雅黑"/>
              <a:cs typeface="微软雅黑"/>
            </a:endParaRPr>
          </a:p>
          <a:p>
            <a:pPr marL="411956" lvl="1" indent="-176213">
              <a:spcBef>
                <a:spcPts val="1241"/>
              </a:spcBef>
              <a:buFont typeface="Wingdings"/>
              <a:buChar char=""/>
              <a:tabLst>
                <a:tab pos="411956" algn="l"/>
              </a:tabLst>
            </a:pPr>
            <a:r>
              <a:rPr sz="1350" spc="-4" dirty="0">
                <a:solidFill>
                  <a:srgbClr val="404040"/>
                </a:solidFill>
                <a:latin typeface="微软雅黑"/>
                <a:cs typeface="微软雅黑"/>
              </a:rPr>
              <a:t>E：Element</a:t>
            </a:r>
            <a:r>
              <a:rPr sz="1350" dirty="0">
                <a:solidFill>
                  <a:srgbClr val="404040"/>
                </a:solidFill>
                <a:latin typeface="微软雅黑"/>
                <a:cs typeface="微软雅黑"/>
              </a:rPr>
              <a:t>的缩写，元素</a:t>
            </a:r>
            <a:endParaRPr sz="1350">
              <a:latin typeface="微软雅黑"/>
              <a:cs typeface="微软雅黑"/>
            </a:endParaRPr>
          </a:p>
          <a:p>
            <a:pPr marL="411956" lvl="1" indent="-176213">
              <a:spcBef>
                <a:spcPts val="1151"/>
              </a:spcBef>
              <a:buFont typeface="Wingdings"/>
              <a:buChar char=""/>
              <a:tabLst>
                <a:tab pos="411956" algn="l"/>
              </a:tabLst>
            </a:pPr>
            <a:r>
              <a:rPr sz="1350" spc="-4" dirty="0">
                <a:solidFill>
                  <a:srgbClr val="404040"/>
                </a:solidFill>
                <a:latin typeface="微软雅黑"/>
                <a:cs typeface="微软雅黑"/>
              </a:rPr>
              <a:t>O：Object</a:t>
            </a:r>
            <a:r>
              <a:rPr sz="1350" dirty="0">
                <a:solidFill>
                  <a:srgbClr val="404040"/>
                </a:solidFill>
                <a:latin typeface="微软雅黑"/>
                <a:cs typeface="微软雅黑"/>
              </a:rPr>
              <a:t>的缩写，对象</a:t>
            </a:r>
            <a:endParaRPr sz="1350">
              <a:latin typeface="微软雅黑"/>
              <a:cs typeface="微软雅黑"/>
            </a:endParaRPr>
          </a:p>
        </p:txBody>
      </p:sp>
      <p:sp>
        <p:nvSpPr>
          <p:cNvPr id="8" name="object 8"/>
          <p:cNvSpPr txBox="1">
            <a:spLocks noGrp="1"/>
          </p:cNvSpPr>
          <p:nvPr>
            <p:ph type="title"/>
          </p:nvPr>
        </p:nvSpPr>
        <p:spPr>
          <a:xfrm>
            <a:off x="985043" y="214502"/>
            <a:ext cx="2419350" cy="425116"/>
          </a:xfrm>
          <a:prstGeom prst="rect">
            <a:avLst/>
          </a:prstGeom>
        </p:spPr>
        <p:txBody>
          <a:bodyPr vert="horz" wrap="square" lIns="0" tIns="9525" rIns="0" bIns="0" rtlCol="0">
            <a:spAutoFit/>
          </a:bodyPr>
          <a:lstStyle/>
          <a:p>
            <a:pPr marL="9525">
              <a:spcBef>
                <a:spcPts val="75"/>
              </a:spcBef>
            </a:pPr>
            <a:r>
              <a:rPr dirty="0"/>
              <a:t>泛型的基本补充</a:t>
            </a:r>
          </a:p>
        </p:txBody>
      </p:sp>
      <p:sp>
        <p:nvSpPr>
          <p:cNvPr id="9" name="object 9"/>
          <p:cNvSpPr/>
          <p:nvPr/>
        </p:nvSpPr>
        <p:spPr>
          <a:xfrm>
            <a:off x="429947" y="1406255"/>
            <a:ext cx="3254403" cy="652330"/>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0F9DED7C-AECE-F43B-2ACC-4A8BF92ECD42}"/>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D5FC7DA6-1D91-057C-DC96-9670A6382C2B}"/>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3276600"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在定义接口的时候我们也可以使用泛型：</a:t>
            </a:r>
            <a:endParaRPr sz="1350">
              <a:latin typeface="微软雅黑"/>
              <a:cs typeface="微软雅黑"/>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泛型接口</a:t>
            </a:r>
          </a:p>
        </p:txBody>
      </p:sp>
      <p:sp>
        <p:nvSpPr>
          <p:cNvPr id="8" name="object 8"/>
          <p:cNvSpPr/>
          <p:nvPr/>
        </p:nvSpPr>
        <p:spPr>
          <a:xfrm>
            <a:off x="495903" y="1593810"/>
            <a:ext cx="3941425" cy="2848542"/>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4706671" y="2118097"/>
            <a:ext cx="2929268" cy="1036613"/>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34CC2C47-036A-7651-D23D-64B608FF3768}"/>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A856F0F5-782C-7714-260E-542B55144DE8}"/>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2419350"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我们也可以编写一个泛型类：</a:t>
            </a:r>
            <a:endParaRPr sz="1350">
              <a:latin typeface="微软雅黑"/>
              <a:cs typeface="微软雅黑"/>
            </a:endParaRPr>
          </a:p>
        </p:txBody>
      </p:sp>
      <p:sp>
        <p:nvSpPr>
          <p:cNvPr id="7" name="object 7"/>
          <p:cNvSpPr txBox="1"/>
          <p:nvPr/>
        </p:nvSpPr>
        <p:spPr>
          <a:xfrm>
            <a:off x="985043" y="214502"/>
            <a:ext cx="1047750" cy="425116"/>
          </a:xfrm>
          <a:prstGeom prst="rect">
            <a:avLst/>
          </a:prstGeom>
        </p:spPr>
        <p:txBody>
          <a:bodyPr vert="horz" wrap="square" lIns="0" tIns="9525" rIns="0" bIns="0" rtlCol="0">
            <a:spAutoFit/>
          </a:bodyPr>
          <a:lstStyle/>
          <a:p>
            <a:pPr marL="9525">
              <a:spcBef>
                <a:spcPts val="75"/>
              </a:spcBef>
            </a:pPr>
            <a:r>
              <a:rPr sz="2700" b="1" dirty="0">
                <a:solidFill>
                  <a:srgbClr val="404040"/>
                </a:solidFill>
                <a:latin typeface="微软雅黑"/>
                <a:cs typeface="微软雅黑"/>
              </a:rPr>
              <a:t>泛型类</a:t>
            </a:r>
            <a:endParaRPr sz="2700">
              <a:latin typeface="微软雅黑"/>
              <a:cs typeface="微软雅黑"/>
            </a:endParaRPr>
          </a:p>
        </p:txBody>
      </p:sp>
      <p:sp>
        <p:nvSpPr>
          <p:cNvPr id="8" name="object 8"/>
          <p:cNvSpPr/>
          <p:nvPr/>
        </p:nvSpPr>
        <p:spPr>
          <a:xfrm>
            <a:off x="370461" y="1425806"/>
            <a:ext cx="4882474" cy="3284427"/>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6FEF7326-112F-67B3-47DA-5C8F2073DC7E}"/>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8A63B62D-9AFF-6E21-0859-4CA3A27FF3D6}"/>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6607969" cy="940642"/>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有时候我们希望传入的类型有某些共性，但是这些共性可能不是在同一种类型中：</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比如str</a:t>
            </a:r>
            <a:r>
              <a:rPr sz="1350" spc="-4" dirty="0">
                <a:solidFill>
                  <a:srgbClr val="404040"/>
                </a:solidFill>
                <a:latin typeface="微软雅黑"/>
                <a:cs typeface="微软雅黑"/>
              </a:rPr>
              <a:t>i</a:t>
            </a:r>
            <a:r>
              <a:rPr sz="1350" dirty="0">
                <a:solidFill>
                  <a:srgbClr val="404040"/>
                </a:solidFill>
                <a:latin typeface="微软雅黑"/>
                <a:cs typeface="微软雅黑"/>
              </a:rPr>
              <a:t>n</a:t>
            </a:r>
            <a:r>
              <a:rPr sz="1350" spc="-4" dirty="0">
                <a:solidFill>
                  <a:srgbClr val="404040"/>
                </a:solidFill>
                <a:latin typeface="微软雅黑"/>
                <a:cs typeface="微软雅黑"/>
              </a:rPr>
              <a:t>g</a:t>
            </a:r>
            <a:r>
              <a:rPr sz="1350" dirty="0">
                <a:solidFill>
                  <a:srgbClr val="404040"/>
                </a:solidFill>
                <a:latin typeface="微软雅黑"/>
                <a:cs typeface="微软雅黑"/>
              </a:rPr>
              <a:t>和</a:t>
            </a:r>
            <a:r>
              <a:rPr sz="1350" spc="4" dirty="0">
                <a:solidFill>
                  <a:srgbClr val="404040"/>
                </a:solidFill>
                <a:latin typeface="微软雅黑"/>
                <a:cs typeface="微软雅黑"/>
              </a:rPr>
              <a:t>a</a:t>
            </a:r>
            <a:r>
              <a:rPr sz="1350" spc="-4" dirty="0">
                <a:solidFill>
                  <a:srgbClr val="404040"/>
                </a:solidFill>
                <a:latin typeface="微软雅黑"/>
                <a:cs typeface="微软雅黑"/>
              </a:rPr>
              <a:t>rr</a:t>
            </a:r>
            <a:r>
              <a:rPr sz="1350" spc="4" dirty="0">
                <a:solidFill>
                  <a:srgbClr val="404040"/>
                </a:solidFill>
                <a:latin typeface="微软雅黑"/>
                <a:cs typeface="微软雅黑"/>
              </a:rPr>
              <a:t>a</a:t>
            </a:r>
            <a:r>
              <a:rPr sz="1350" spc="-4" dirty="0">
                <a:solidFill>
                  <a:srgbClr val="404040"/>
                </a:solidFill>
                <a:latin typeface="微软雅黑"/>
                <a:cs typeface="微软雅黑"/>
              </a:rPr>
              <a:t>y</a:t>
            </a:r>
            <a:r>
              <a:rPr sz="1350" dirty="0">
                <a:solidFill>
                  <a:srgbClr val="404040"/>
                </a:solidFill>
                <a:latin typeface="微软雅黑"/>
                <a:cs typeface="微软雅黑"/>
              </a:rPr>
              <a:t>都是有</a:t>
            </a:r>
            <a:r>
              <a:rPr sz="1350" spc="-4" dirty="0">
                <a:solidFill>
                  <a:srgbClr val="404040"/>
                </a:solidFill>
                <a:latin typeface="微软雅黑"/>
                <a:cs typeface="微软雅黑"/>
              </a:rPr>
              <a:t>l</a:t>
            </a:r>
            <a:r>
              <a:rPr sz="1350" spc="4" dirty="0">
                <a:solidFill>
                  <a:srgbClr val="404040"/>
                </a:solidFill>
                <a:latin typeface="微软雅黑"/>
                <a:cs typeface="微软雅黑"/>
              </a:rPr>
              <a:t>e</a:t>
            </a:r>
            <a:r>
              <a:rPr sz="1350" dirty="0">
                <a:solidFill>
                  <a:srgbClr val="404040"/>
                </a:solidFill>
                <a:latin typeface="微软雅黑"/>
                <a:cs typeface="微软雅黑"/>
              </a:rPr>
              <a:t>n</a:t>
            </a:r>
            <a:r>
              <a:rPr sz="1350" spc="-4" dirty="0">
                <a:solidFill>
                  <a:srgbClr val="404040"/>
                </a:solidFill>
                <a:latin typeface="微软雅黑"/>
                <a:cs typeface="微软雅黑"/>
              </a:rPr>
              <a:t>g</a:t>
            </a:r>
            <a:r>
              <a:rPr sz="1350" dirty="0">
                <a:solidFill>
                  <a:srgbClr val="404040"/>
                </a:solidFill>
                <a:latin typeface="微软雅黑"/>
                <a:cs typeface="微软雅黑"/>
              </a:rPr>
              <a:t>th的，或者某些对象也是会有</a:t>
            </a:r>
            <a:r>
              <a:rPr sz="1350" spc="-4" dirty="0">
                <a:solidFill>
                  <a:srgbClr val="404040"/>
                </a:solidFill>
                <a:latin typeface="微软雅黑"/>
                <a:cs typeface="微软雅黑"/>
              </a:rPr>
              <a:t>l</a:t>
            </a:r>
            <a:r>
              <a:rPr sz="1350" spc="4" dirty="0">
                <a:solidFill>
                  <a:srgbClr val="404040"/>
                </a:solidFill>
                <a:latin typeface="微软雅黑"/>
                <a:cs typeface="微软雅黑"/>
              </a:rPr>
              <a:t>e</a:t>
            </a:r>
            <a:r>
              <a:rPr sz="1350" dirty="0">
                <a:solidFill>
                  <a:srgbClr val="404040"/>
                </a:solidFill>
                <a:latin typeface="微软雅黑"/>
                <a:cs typeface="微软雅黑"/>
              </a:rPr>
              <a:t>n</a:t>
            </a:r>
            <a:r>
              <a:rPr sz="1350" spc="-4" dirty="0">
                <a:solidFill>
                  <a:srgbClr val="404040"/>
                </a:solidFill>
                <a:latin typeface="微软雅黑"/>
                <a:cs typeface="微软雅黑"/>
              </a:rPr>
              <a:t>g</a:t>
            </a:r>
            <a:r>
              <a:rPr sz="1350" dirty="0">
                <a:solidFill>
                  <a:srgbClr val="404040"/>
                </a:solidFill>
                <a:latin typeface="微软雅黑"/>
                <a:cs typeface="微软雅黑"/>
              </a:rPr>
              <a:t>th属性的；</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那么只要是拥有</a:t>
            </a:r>
            <a:r>
              <a:rPr sz="1350" spc="-4" dirty="0">
                <a:solidFill>
                  <a:srgbClr val="404040"/>
                </a:solidFill>
                <a:latin typeface="微软雅黑"/>
                <a:cs typeface="微软雅黑"/>
              </a:rPr>
              <a:t>length</a:t>
            </a:r>
            <a:r>
              <a:rPr sz="1350" dirty="0">
                <a:solidFill>
                  <a:srgbClr val="404040"/>
                </a:solidFill>
                <a:latin typeface="微软雅黑"/>
                <a:cs typeface="微软雅黑"/>
              </a:rPr>
              <a:t>的属性都可以作为我们的参数类型，那么应该如何操作呢？</a:t>
            </a:r>
            <a:endParaRPr sz="1350">
              <a:latin typeface="微软雅黑"/>
              <a:cs typeface="微软雅黑"/>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泛型约束</a:t>
            </a:r>
          </a:p>
        </p:txBody>
      </p:sp>
      <p:sp>
        <p:nvSpPr>
          <p:cNvPr id="8" name="object 8"/>
          <p:cNvSpPr/>
          <p:nvPr/>
        </p:nvSpPr>
        <p:spPr>
          <a:xfrm>
            <a:off x="490233" y="2127723"/>
            <a:ext cx="4850251" cy="2363643"/>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E4179ACA-C050-431F-63EB-AE935E67C903}"/>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935B7179-5AE4-4E79-148A-E0C32A6D3CBC}"/>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6686550" cy="940642"/>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spc="-11" dirty="0">
                <a:solidFill>
                  <a:srgbClr val="404040"/>
                </a:solidFill>
                <a:latin typeface="微软雅黑"/>
                <a:cs typeface="微软雅黑"/>
              </a:rPr>
              <a:t>TypeScript</a:t>
            </a:r>
            <a:r>
              <a:rPr sz="1350" dirty="0">
                <a:solidFill>
                  <a:srgbClr val="404040"/>
                </a:solidFill>
                <a:latin typeface="微软雅黑"/>
                <a:cs typeface="微软雅黑"/>
              </a:rPr>
              <a:t>支持两种方式来控制我们的作用域：</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模块化：每个文件可以是一个独立的模块，支持</a:t>
            </a:r>
            <a:r>
              <a:rPr sz="1350" spc="-4" dirty="0">
                <a:solidFill>
                  <a:srgbClr val="404040"/>
                </a:solidFill>
                <a:latin typeface="微软雅黑"/>
                <a:cs typeface="微软雅黑"/>
              </a:rPr>
              <a:t>ES</a:t>
            </a:r>
            <a:r>
              <a:rPr sz="1350" spc="-15" dirty="0">
                <a:solidFill>
                  <a:srgbClr val="404040"/>
                </a:solidFill>
                <a:latin typeface="微软雅黑"/>
                <a:cs typeface="微软雅黑"/>
              </a:rPr>
              <a:t> </a:t>
            </a:r>
            <a:r>
              <a:rPr sz="1350" spc="-4" dirty="0">
                <a:solidFill>
                  <a:srgbClr val="404040"/>
                </a:solidFill>
                <a:latin typeface="微软雅黑"/>
                <a:cs typeface="微软雅黑"/>
              </a:rPr>
              <a:t>Module，</a:t>
            </a:r>
            <a:r>
              <a:rPr sz="1350" dirty="0">
                <a:solidFill>
                  <a:srgbClr val="404040"/>
                </a:solidFill>
                <a:latin typeface="微软雅黑"/>
                <a:cs typeface="微软雅黑"/>
              </a:rPr>
              <a:t>也支持</a:t>
            </a:r>
            <a:r>
              <a:rPr sz="1350" spc="-4" dirty="0">
                <a:solidFill>
                  <a:srgbClr val="404040"/>
                </a:solidFill>
                <a:latin typeface="微软雅黑"/>
                <a:cs typeface="微软雅黑"/>
              </a:rPr>
              <a:t>CommonJS；</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命名空间：通过</a:t>
            </a:r>
            <a:r>
              <a:rPr sz="1350" spc="-4" dirty="0">
                <a:solidFill>
                  <a:srgbClr val="404040"/>
                </a:solidFill>
                <a:latin typeface="微软雅黑"/>
                <a:cs typeface="微软雅黑"/>
              </a:rPr>
              <a:t>namespace</a:t>
            </a:r>
            <a:r>
              <a:rPr sz="1350" dirty="0">
                <a:solidFill>
                  <a:srgbClr val="404040"/>
                </a:solidFill>
                <a:latin typeface="微软雅黑"/>
                <a:cs typeface="微软雅黑"/>
              </a:rPr>
              <a:t>来声明一个命名空间</a:t>
            </a:r>
            <a:endParaRPr sz="1350">
              <a:latin typeface="微软雅黑"/>
              <a:cs typeface="微软雅黑"/>
            </a:endParaRPr>
          </a:p>
        </p:txBody>
      </p:sp>
      <p:sp>
        <p:nvSpPr>
          <p:cNvPr id="7" name="object 7"/>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模块化开发</a:t>
            </a:r>
          </a:p>
        </p:txBody>
      </p:sp>
      <p:sp>
        <p:nvSpPr>
          <p:cNvPr id="8" name="object 8"/>
          <p:cNvSpPr/>
          <p:nvPr/>
        </p:nvSpPr>
        <p:spPr>
          <a:xfrm>
            <a:off x="465306" y="2229964"/>
            <a:ext cx="5152417" cy="1901848"/>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5FE7126A-6AE3-4FA4-D5B9-7FBE6EBAFBD7}"/>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9FF71DA3-2769-0FCD-D00F-E4A6D43968CF}"/>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918591"/>
            <a:ext cx="8761571" cy="635911"/>
          </a:xfrm>
          <a:prstGeom prst="rect">
            <a:avLst/>
          </a:prstGeom>
        </p:spPr>
        <p:txBody>
          <a:bodyPr vert="horz" wrap="square" lIns="0" tIns="116681" rIns="0" bIns="0" rtlCol="0">
            <a:spAutoFit/>
          </a:bodyPr>
          <a:lstStyle/>
          <a:p>
            <a:pPr marL="180975" indent="-171450">
              <a:spcBef>
                <a:spcPts val="919"/>
              </a:spcBef>
              <a:buFont typeface="Wingdings"/>
              <a:buChar char=""/>
              <a:tabLst>
                <a:tab pos="180975" algn="l"/>
              </a:tabLst>
            </a:pPr>
            <a:r>
              <a:rPr sz="1350" dirty="0">
                <a:solidFill>
                  <a:srgbClr val="404040"/>
                </a:solidFill>
                <a:latin typeface="微软雅黑"/>
                <a:cs typeface="微软雅黑"/>
              </a:rPr>
              <a:t>命名空间在</a:t>
            </a:r>
            <a:r>
              <a:rPr sz="1350" spc="-11" dirty="0">
                <a:solidFill>
                  <a:srgbClr val="404040"/>
                </a:solidFill>
                <a:latin typeface="微软雅黑"/>
                <a:cs typeface="微软雅黑"/>
              </a:rPr>
              <a:t>TypeScript</a:t>
            </a:r>
            <a:r>
              <a:rPr sz="1350" dirty="0">
                <a:solidFill>
                  <a:srgbClr val="404040"/>
                </a:solidFill>
                <a:latin typeface="微软雅黑"/>
                <a:cs typeface="微软雅黑"/>
              </a:rPr>
              <a:t>早期时，称之为内部模块，主要目的是将一个模块内部再进行作用域的划分，防止一些命名</a:t>
            </a:r>
            <a:endParaRPr sz="1350">
              <a:latin typeface="微软雅黑"/>
              <a:cs typeface="微软雅黑"/>
            </a:endParaRPr>
          </a:p>
          <a:p>
            <a:pPr marL="180975">
              <a:spcBef>
                <a:spcPts val="848"/>
              </a:spcBef>
            </a:pPr>
            <a:r>
              <a:rPr sz="1350" dirty="0">
                <a:solidFill>
                  <a:srgbClr val="404040"/>
                </a:solidFill>
                <a:latin typeface="微软雅黑"/>
                <a:cs typeface="微软雅黑"/>
              </a:rPr>
              <a:t>冲突的问题。</a:t>
            </a:r>
            <a:endParaRPr sz="1350">
              <a:latin typeface="微软雅黑"/>
              <a:cs typeface="微软雅黑"/>
            </a:endParaRPr>
          </a:p>
        </p:txBody>
      </p:sp>
      <p:sp>
        <p:nvSpPr>
          <p:cNvPr id="7" name="object 7"/>
          <p:cNvSpPr txBox="1">
            <a:spLocks noGrp="1"/>
          </p:cNvSpPr>
          <p:nvPr>
            <p:ph type="title"/>
          </p:nvPr>
        </p:nvSpPr>
        <p:spPr>
          <a:xfrm>
            <a:off x="985043" y="214502"/>
            <a:ext cx="3316129" cy="425116"/>
          </a:xfrm>
          <a:prstGeom prst="rect">
            <a:avLst/>
          </a:prstGeom>
        </p:spPr>
        <p:txBody>
          <a:bodyPr vert="horz" wrap="square" lIns="0" tIns="9525" rIns="0" bIns="0" rtlCol="0">
            <a:spAutoFit/>
          </a:bodyPr>
          <a:lstStyle/>
          <a:p>
            <a:pPr marL="9525">
              <a:spcBef>
                <a:spcPts val="75"/>
              </a:spcBef>
            </a:pPr>
            <a:r>
              <a:rPr dirty="0"/>
              <a:t>命名空间</a:t>
            </a:r>
            <a:r>
              <a:rPr spc="-8" dirty="0"/>
              <a:t>namespace</a:t>
            </a:r>
          </a:p>
        </p:txBody>
      </p:sp>
      <p:sp>
        <p:nvSpPr>
          <p:cNvPr id="8" name="object 8"/>
          <p:cNvSpPr/>
          <p:nvPr/>
        </p:nvSpPr>
        <p:spPr>
          <a:xfrm>
            <a:off x="397517" y="1750498"/>
            <a:ext cx="4074774" cy="2367118"/>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B59E2D84-7B59-6C28-D088-1BF81BCBF193}"/>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CEA7D854-EC29-9389-7FC1-A4A5818B3DD8}"/>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996697"/>
            <a:ext cx="8631079" cy="3957943"/>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275" dirty="0">
                <a:solidFill>
                  <a:srgbClr val="404040"/>
                </a:solidFill>
                <a:latin typeface="微软雅黑"/>
                <a:cs typeface="微软雅黑"/>
              </a:rPr>
              <a:t>之前我们所有的</a:t>
            </a:r>
            <a:r>
              <a:rPr sz="1275" spc="-4" dirty="0">
                <a:solidFill>
                  <a:srgbClr val="404040"/>
                </a:solidFill>
                <a:latin typeface="微软雅黑"/>
                <a:cs typeface="微软雅黑"/>
              </a:rPr>
              <a:t>typescript</a:t>
            </a:r>
            <a:r>
              <a:rPr sz="1275" dirty="0">
                <a:solidFill>
                  <a:srgbClr val="404040"/>
                </a:solidFill>
                <a:latin typeface="微软雅黑"/>
                <a:cs typeface="微软雅黑"/>
              </a:rPr>
              <a:t>中的类型，几乎都是我们自己编写的，但是我们也有用到一些其他的类型：</a:t>
            </a:r>
            <a:endParaRPr sz="1275">
              <a:latin typeface="微软雅黑"/>
              <a:cs typeface="微软雅黑"/>
            </a:endParaRPr>
          </a:p>
          <a:p>
            <a:pPr>
              <a:lnSpc>
                <a:spcPct val="100000"/>
              </a:lnSpc>
              <a:buClr>
                <a:srgbClr val="404040"/>
              </a:buClr>
              <a:buFont typeface="Wingdings"/>
              <a:buChar char=""/>
            </a:pPr>
            <a:endParaRPr sz="1650">
              <a:latin typeface="Times New Roman"/>
              <a:cs typeface="Times New Roman"/>
            </a:endParaRPr>
          </a:p>
          <a:p>
            <a:pPr>
              <a:spcBef>
                <a:spcPts val="34"/>
              </a:spcBef>
              <a:buClr>
                <a:srgbClr val="404040"/>
              </a:buClr>
              <a:buFont typeface="Wingdings"/>
              <a:buChar char=""/>
            </a:pPr>
            <a:endParaRPr sz="1388">
              <a:latin typeface="Times New Roman"/>
              <a:cs typeface="Times New Roman"/>
            </a:endParaRPr>
          </a:p>
          <a:p>
            <a:pPr marL="180975" marR="3810" indent="-171450">
              <a:lnSpc>
                <a:spcPct val="127099"/>
              </a:lnSpc>
              <a:buFont typeface="Wingdings"/>
              <a:buChar char=""/>
              <a:tabLst>
                <a:tab pos="180975" algn="l"/>
              </a:tabLst>
            </a:pPr>
            <a:r>
              <a:rPr sz="1275" dirty="0">
                <a:solidFill>
                  <a:srgbClr val="404040"/>
                </a:solidFill>
                <a:latin typeface="微软雅黑"/>
                <a:cs typeface="微软雅黑"/>
              </a:rPr>
              <a:t>大家是否会奇怪，我们的</a:t>
            </a:r>
            <a:r>
              <a:rPr sz="1275" spc="-4" dirty="0">
                <a:solidFill>
                  <a:srgbClr val="404040"/>
                </a:solidFill>
                <a:latin typeface="微软雅黑"/>
                <a:cs typeface="微软雅黑"/>
              </a:rPr>
              <a:t>HTMLImageElement</a:t>
            </a:r>
            <a:r>
              <a:rPr sz="1275" dirty="0">
                <a:solidFill>
                  <a:srgbClr val="404040"/>
                </a:solidFill>
                <a:latin typeface="微软雅黑"/>
                <a:cs typeface="微软雅黑"/>
              </a:rPr>
              <a:t>类型来自哪里呢？甚至是</a:t>
            </a:r>
            <a:r>
              <a:rPr sz="1275" spc="-4" dirty="0">
                <a:solidFill>
                  <a:srgbClr val="404040"/>
                </a:solidFill>
                <a:latin typeface="微软雅黑"/>
                <a:cs typeface="微软雅黑"/>
              </a:rPr>
              <a:t>document</a:t>
            </a:r>
            <a:r>
              <a:rPr sz="1275" dirty="0">
                <a:solidFill>
                  <a:srgbClr val="404040"/>
                </a:solidFill>
                <a:latin typeface="微软雅黑"/>
                <a:cs typeface="微软雅黑"/>
              </a:rPr>
              <a:t>为什么可以有</a:t>
            </a:r>
            <a:r>
              <a:rPr sz="1275" spc="-4" dirty="0">
                <a:solidFill>
                  <a:srgbClr val="404040"/>
                </a:solidFill>
                <a:latin typeface="微软雅黑"/>
                <a:cs typeface="微软雅黑"/>
              </a:rPr>
              <a:t>getElementById</a:t>
            </a:r>
            <a:r>
              <a:rPr sz="1275" dirty="0">
                <a:solidFill>
                  <a:srgbClr val="404040"/>
                </a:solidFill>
                <a:latin typeface="微软雅黑"/>
                <a:cs typeface="微软雅黑"/>
              </a:rPr>
              <a:t>的方 法呢？</a:t>
            </a:r>
            <a:endParaRPr sz="1275">
              <a:latin typeface="微软雅黑"/>
              <a:cs typeface="微软雅黑"/>
            </a:endParaRPr>
          </a:p>
          <a:p>
            <a:pPr marL="411956" lvl="1" indent="-176213">
              <a:spcBef>
                <a:spcPts val="881"/>
              </a:spcBef>
              <a:buFont typeface="Wingdings"/>
              <a:buChar char=""/>
              <a:tabLst>
                <a:tab pos="411956" algn="l"/>
              </a:tabLst>
            </a:pPr>
            <a:r>
              <a:rPr sz="1275" dirty="0">
                <a:solidFill>
                  <a:srgbClr val="404040"/>
                </a:solidFill>
                <a:latin typeface="微软雅黑"/>
                <a:cs typeface="微软雅黑"/>
              </a:rPr>
              <a:t>其实这里就涉及到</a:t>
            </a:r>
            <a:r>
              <a:rPr sz="1275" spc="-4" dirty="0">
                <a:solidFill>
                  <a:srgbClr val="404040"/>
                </a:solidFill>
                <a:latin typeface="微软雅黑"/>
                <a:cs typeface="微软雅黑"/>
              </a:rPr>
              <a:t>typescript</a:t>
            </a:r>
            <a:r>
              <a:rPr sz="1275" dirty="0">
                <a:solidFill>
                  <a:srgbClr val="404040"/>
                </a:solidFill>
                <a:latin typeface="微软雅黑"/>
                <a:cs typeface="微软雅黑"/>
              </a:rPr>
              <a:t>对类型的管理和查找规则了。</a:t>
            </a:r>
            <a:endParaRPr sz="1275">
              <a:latin typeface="微软雅黑"/>
              <a:cs typeface="微软雅黑"/>
            </a:endParaRPr>
          </a:p>
          <a:p>
            <a:pPr marL="180975" indent="-171450">
              <a:spcBef>
                <a:spcPts val="1170"/>
              </a:spcBef>
              <a:buFont typeface="Wingdings"/>
              <a:buChar char=""/>
              <a:tabLst>
                <a:tab pos="180975" algn="l"/>
              </a:tabLst>
            </a:pPr>
            <a:r>
              <a:rPr sz="1275" dirty="0">
                <a:solidFill>
                  <a:srgbClr val="404040"/>
                </a:solidFill>
                <a:latin typeface="微软雅黑"/>
                <a:cs typeface="微软雅黑"/>
              </a:rPr>
              <a:t>我们这里先给大家介绍另外的一种</a:t>
            </a:r>
            <a:r>
              <a:rPr sz="1275" spc="-4" dirty="0">
                <a:solidFill>
                  <a:srgbClr val="404040"/>
                </a:solidFill>
                <a:latin typeface="微软雅黑"/>
                <a:cs typeface="微软雅黑"/>
              </a:rPr>
              <a:t>typescript</a:t>
            </a:r>
            <a:r>
              <a:rPr sz="1275" dirty="0">
                <a:solidFill>
                  <a:srgbClr val="404040"/>
                </a:solidFill>
                <a:latin typeface="微软雅黑"/>
                <a:cs typeface="微软雅黑"/>
              </a:rPr>
              <a:t>文件：.d.ts文件</a:t>
            </a:r>
            <a:endParaRPr sz="1275">
              <a:latin typeface="微软雅黑"/>
              <a:cs typeface="微软雅黑"/>
            </a:endParaRPr>
          </a:p>
          <a:p>
            <a:pPr marL="411956" lvl="1" indent="-176213">
              <a:spcBef>
                <a:spcPts val="866"/>
              </a:spcBef>
              <a:buFont typeface="Wingdings"/>
              <a:buChar char=""/>
              <a:tabLst>
                <a:tab pos="411956" algn="l"/>
              </a:tabLst>
            </a:pPr>
            <a:r>
              <a:rPr sz="1275" dirty="0">
                <a:solidFill>
                  <a:srgbClr val="404040"/>
                </a:solidFill>
                <a:latin typeface="微软雅黑"/>
                <a:cs typeface="微软雅黑"/>
              </a:rPr>
              <a:t>我们之前编写的</a:t>
            </a:r>
            <a:r>
              <a:rPr sz="1275" spc="-4" dirty="0">
                <a:solidFill>
                  <a:srgbClr val="404040"/>
                </a:solidFill>
                <a:latin typeface="微软雅黑"/>
                <a:cs typeface="微软雅黑"/>
              </a:rPr>
              <a:t>typescript</a:t>
            </a:r>
            <a:r>
              <a:rPr sz="1275" dirty="0">
                <a:solidFill>
                  <a:srgbClr val="404040"/>
                </a:solidFill>
                <a:latin typeface="微软雅黑"/>
                <a:cs typeface="微软雅黑"/>
              </a:rPr>
              <a:t>文件都是</a:t>
            </a:r>
            <a:r>
              <a:rPr sz="1275" spc="-8" dirty="0">
                <a:solidFill>
                  <a:srgbClr val="404040"/>
                </a:solidFill>
                <a:latin typeface="微软雅黑"/>
                <a:cs typeface="微软雅黑"/>
              </a:rPr>
              <a:t> </a:t>
            </a:r>
            <a:r>
              <a:rPr sz="1275" dirty="0">
                <a:solidFill>
                  <a:srgbClr val="404040"/>
                </a:solidFill>
                <a:latin typeface="微软雅黑"/>
                <a:cs typeface="微软雅黑"/>
              </a:rPr>
              <a:t>.ts</a:t>
            </a:r>
            <a:r>
              <a:rPr sz="1275" spc="-8" dirty="0">
                <a:solidFill>
                  <a:srgbClr val="404040"/>
                </a:solidFill>
                <a:latin typeface="微软雅黑"/>
                <a:cs typeface="微软雅黑"/>
              </a:rPr>
              <a:t> </a:t>
            </a:r>
            <a:r>
              <a:rPr sz="1275" dirty="0">
                <a:solidFill>
                  <a:srgbClr val="404040"/>
                </a:solidFill>
                <a:latin typeface="微软雅黑"/>
                <a:cs typeface="微软雅黑"/>
              </a:rPr>
              <a:t>文件，这些文件最终会输出</a:t>
            </a:r>
            <a:r>
              <a:rPr sz="1275" spc="-8" dirty="0">
                <a:solidFill>
                  <a:srgbClr val="404040"/>
                </a:solidFill>
                <a:latin typeface="微软雅黑"/>
                <a:cs typeface="微软雅黑"/>
              </a:rPr>
              <a:t> </a:t>
            </a:r>
            <a:r>
              <a:rPr sz="1275" spc="-4" dirty="0">
                <a:solidFill>
                  <a:srgbClr val="404040"/>
                </a:solidFill>
                <a:latin typeface="微软雅黑"/>
                <a:cs typeface="微软雅黑"/>
              </a:rPr>
              <a:t>.js</a:t>
            </a:r>
            <a:r>
              <a:rPr sz="1275" spc="-8" dirty="0">
                <a:solidFill>
                  <a:srgbClr val="404040"/>
                </a:solidFill>
                <a:latin typeface="微软雅黑"/>
                <a:cs typeface="微软雅黑"/>
              </a:rPr>
              <a:t> </a:t>
            </a:r>
            <a:r>
              <a:rPr sz="1275" dirty="0">
                <a:solidFill>
                  <a:srgbClr val="404040"/>
                </a:solidFill>
                <a:latin typeface="微软雅黑"/>
                <a:cs typeface="微软雅黑"/>
              </a:rPr>
              <a:t>文件，也是我们通常编写代码的地方；</a:t>
            </a:r>
            <a:endParaRPr sz="1275">
              <a:latin typeface="微软雅黑"/>
              <a:cs typeface="微软雅黑"/>
            </a:endParaRPr>
          </a:p>
          <a:p>
            <a:pPr marL="411956" marR="3810" lvl="1" indent="-176213">
              <a:lnSpc>
                <a:spcPct val="128200"/>
              </a:lnSpc>
              <a:spcBef>
                <a:spcPts val="431"/>
              </a:spcBef>
              <a:buFont typeface="Wingdings"/>
              <a:buChar char=""/>
              <a:tabLst>
                <a:tab pos="411956" algn="l"/>
              </a:tabLst>
            </a:pPr>
            <a:r>
              <a:rPr sz="1275" dirty="0">
                <a:solidFill>
                  <a:srgbClr val="404040"/>
                </a:solidFill>
                <a:latin typeface="微软雅黑"/>
                <a:cs typeface="微软雅黑"/>
              </a:rPr>
              <a:t>还有另外一种文件</a:t>
            </a:r>
            <a:r>
              <a:rPr sz="1275" spc="-15" dirty="0">
                <a:solidFill>
                  <a:srgbClr val="404040"/>
                </a:solidFill>
                <a:latin typeface="微软雅黑"/>
                <a:cs typeface="微软雅黑"/>
              </a:rPr>
              <a:t> </a:t>
            </a:r>
            <a:r>
              <a:rPr sz="1275" dirty="0">
                <a:solidFill>
                  <a:srgbClr val="404040"/>
                </a:solidFill>
                <a:latin typeface="微软雅黑"/>
                <a:cs typeface="微软雅黑"/>
              </a:rPr>
              <a:t>.d.ts</a:t>
            </a:r>
            <a:r>
              <a:rPr sz="1275" spc="-15" dirty="0">
                <a:solidFill>
                  <a:srgbClr val="404040"/>
                </a:solidFill>
                <a:latin typeface="微软雅黑"/>
                <a:cs typeface="微软雅黑"/>
              </a:rPr>
              <a:t> </a:t>
            </a:r>
            <a:r>
              <a:rPr sz="1275" dirty="0">
                <a:solidFill>
                  <a:srgbClr val="404040"/>
                </a:solidFill>
                <a:latin typeface="微软雅黑"/>
                <a:cs typeface="微软雅黑"/>
              </a:rPr>
              <a:t>文件，它是用来做类型的声明</a:t>
            </a:r>
            <a:r>
              <a:rPr sz="1275" spc="-8" dirty="0">
                <a:solidFill>
                  <a:srgbClr val="404040"/>
                </a:solidFill>
                <a:latin typeface="微软雅黑"/>
                <a:cs typeface="微软雅黑"/>
              </a:rPr>
              <a:t>(declare)</a:t>
            </a:r>
            <a:r>
              <a:rPr sz="1275" dirty="0">
                <a:solidFill>
                  <a:srgbClr val="404040"/>
                </a:solidFill>
                <a:latin typeface="微软雅黑"/>
                <a:cs typeface="微软雅黑"/>
              </a:rPr>
              <a:t>。</a:t>
            </a:r>
            <a:r>
              <a:rPr sz="1275" spc="-15" dirty="0">
                <a:solidFill>
                  <a:srgbClr val="404040"/>
                </a:solidFill>
                <a:latin typeface="微软雅黑"/>
                <a:cs typeface="微软雅黑"/>
              </a:rPr>
              <a:t> </a:t>
            </a:r>
            <a:r>
              <a:rPr sz="1275" dirty="0">
                <a:solidFill>
                  <a:srgbClr val="404040"/>
                </a:solidFill>
                <a:latin typeface="微软雅黑"/>
                <a:cs typeface="微软雅黑"/>
              </a:rPr>
              <a:t>它仅仅用来做类型检测，告知</a:t>
            </a:r>
            <a:r>
              <a:rPr sz="1275" spc="-4" dirty="0">
                <a:solidFill>
                  <a:srgbClr val="404040"/>
                </a:solidFill>
                <a:latin typeface="微软雅黑"/>
                <a:cs typeface="微软雅黑"/>
              </a:rPr>
              <a:t>typescript</a:t>
            </a:r>
            <a:r>
              <a:rPr sz="1275" dirty="0">
                <a:solidFill>
                  <a:srgbClr val="404040"/>
                </a:solidFill>
                <a:latin typeface="微软雅黑"/>
                <a:cs typeface="微软雅黑"/>
              </a:rPr>
              <a:t>我们有哪 些类型；</a:t>
            </a:r>
            <a:endParaRPr sz="1275">
              <a:latin typeface="微软雅黑"/>
              <a:cs typeface="微软雅黑"/>
            </a:endParaRPr>
          </a:p>
          <a:p>
            <a:pPr marL="180975" indent="-171450">
              <a:spcBef>
                <a:spcPts val="1241"/>
              </a:spcBef>
              <a:buFont typeface="Wingdings"/>
              <a:buChar char=""/>
              <a:tabLst>
                <a:tab pos="180975" algn="l"/>
              </a:tabLst>
            </a:pPr>
            <a:r>
              <a:rPr sz="1275" dirty="0">
                <a:solidFill>
                  <a:srgbClr val="404040"/>
                </a:solidFill>
                <a:latin typeface="微软雅黑"/>
                <a:cs typeface="微软雅黑"/>
              </a:rPr>
              <a:t>那么</a:t>
            </a:r>
            <a:r>
              <a:rPr sz="1275" spc="-4" dirty="0">
                <a:solidFill>
                  <a:srgbClr val="404040"/>
                </a:solidFill>
                <a:latin typeface="微软雅黑"/>
                <a:cs typeface="微软雅黑"/>
              </a:rPr>
              <a:t>typescript</a:t>
            </a:r>
            <a:r>
              <a:rPr sz="1275" dirty="0">
                <a:solidFill>
                  <a:srgbClr val="404040"/>
                </a:solidFill>
                <a:latin typeface="微软雅黑"/>
                <a:cs typeface="微软雅黑"/>
              </a:rPr>
              <a:t>会在哪里查找我们的类型声明呢？</a:t>
            </a:r>
            <a:endParaRPr sz="1275">
              <a:latin typeface="微软雅黑"/>
              <a:cs typeface="微软雅黑"/>
            </a:endParaRPr>
          </a:p>
          <a:p>
            <a:pPr marL="411956" lvl="1" indent="-176213">
              <a:spcBef>
                <a:spcPts val="791"/>
              </a:spcBef>
              <a:buFont typeface="Wingdings"/>
              <a:buChar char=""/>
              <a:tabLst>
                <a:tab pos="411956" algn="l"/>
              </a:tabLst>
            </a:pPr>
            <a:r>
              <a:rPr sz="1275" dirty="0">
                <a:solidFill>
                  <a:srgbClr val="404040"/>
                </a:solidFill>
                <a:latin typeface="微软雅黑"/>
                <a:cs typeface="微软雅黑"/>
              </a:rPr>
              <a:t>内置类型声明；</a:t>
            </a:r>
            <a:endParaRPr sz="1275">
              <a:latin typeface="微软雅黑"/>
              <a:cs typeface="微软雅黑"/>
            </a:endParaRPr>
          </a:p>
          <a:p>
            <a:pPr marL="411956" lvl="1" indent="-176213">
              <a:spcBef>
                <a:spcPts val="866"/>
              </a:spcBef>
              <a:buFont typeface="Wingdings"/>
              <a:buChar char=""/>
              <a:tabLst>
                <a:tab pos="411956" algn="l"/>
              </a:tabLst>
            </a:pPr>
            <a:r>
              <a:rPr sz="1275" dirty="0">
                <a:solidFill>
                  <a:srgbClr val="404040"/>
                </a:solidFill>
                <a:latin typeface="微软雅黑"/>
                <a:cs typeface="微软雅黑"/>
              </a:rPr>
              <a:t>外部定义类型声明；</a:t>
            </a:r>
            <a:endParaRPr sz="1275">
              <a:latin typeface="微软雅黑"/>
              <a:cs typeface="微软雅黑"/>
            </a:endParaRPr>
          </a:p>
          <a:p>
            <a:pPr marL="411956" lvl="1" indent="-176213">
              <a:spcBef>
                <a:spcPts val="810"/>
              </a:spcBef>
              <a:buFont typeface="Wingdings"/>
              <a:buChar char=""/>
              <a:tabLst>
                <a:tab pos="411956" algn="l"/>
              </a:tabLst>
            </a:pPr>
            <a:r>
              <a:rPr sz="1275" dirty="0">
                <a:solidFill>
                  <a:srgbClr val="404040"/>
                </a:solidFill>
                <a:latin typeface="微软雅黑"/>
                <a:cs typeface="微软雅黑"/>
              </a:rPr>
              <a:t>自己定义类型声明；</a:t>
            </a:r>
            <a:endParaRPr sz="1275">
              <a:latin typeface="微软雅黑"/>
              <a:cs typeface="微软雅黑"/>
            </a:endParaRPr>
          </a:p>
        </p:txBody>
      </p:sp>
      <p:sp>
        <p:nvSpPr>
          <p:cNvPr id="7" name="object 7"/>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类型的查找</a:t>
            </a:r>
          </a:p>
        </p:txBody>
      </p:sp>
      <p:sp>
        <p:nvSpPr>
          <p:cNvPr id="8" name="object 8"/>
          <p:cNvSpPr/>
          <p:nvPr/>
        </p:nvSpPr>
        <p:spPr>
          <a:xfrm>
            <a:off x="467029" y="1330056"/>
            <a:ext cx="6303422" cy="247765"/>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1B4A2B36-0AE5-817A-7564-1B5EA6C36CB5}"/>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DE5A3F68-A925-DA37-2288-1287CEB1E185}"/>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7747635" cy="1340752"/>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内置类型声明是</a:t>
            </a:r>
            <a:r>
              <a:rPr sz="1350" spc="-4" dirty="0">
                <a:solidFill>
                  <a:srgbClr val="404040"/>
                </a:solidFill>
                <a:latin typeface="微软雅黑"/>
                <a:cs typeface="微软雅黑"/>
              </a:rPr>
              <a:t>typescript</a:t>
            </a:r>
            <a:r>
              <a:rPr sz="1350" dirty="0">
                <a:solidFill>
                  <a:srgbClr val="404040"/>
                </a:solidFill>
                <a:latin typeface="微软雅黑"/>
                <a:cs typeface="微软雅黑"/>
              </a:rPr>
              <a:t>自带的、帮助我们内置了</a:t>
            </a:r>
            <a:r>
              <a:rPr sz="1350" spc="-8" dirty="0">
                <a:solidFill>
                  <a:srgbClr val="404040"/>
                </a:solidFill>
                <a:latin typeface="微软雅黑"/>
                <a:cs typeface="微软雅黑"/>
              </a:rPr>
              <a:t>JavaScript</a:t>
            </a:r>
            <a:r>
              <a:rPr sz="1350" dirty="0">
                <a:solidFill>
                  <a:srgbClr val="404040"/>
                </a:solidFill>
                <a:latin typeface="微软雅黑"/>
                <a:cs typeface="微软雅黑"/>
              </a:rPr>
              <a:t>运行时的一些标准化</a:t>
            </a:r>
            <a:r>
              <a:rPr sz="1350" spc="-4" dirty="0">
                <a:solidFill>
                  <a:srgbClr val="404040"/>
                </a:solidFill>
                <a:latin typeface="微软雅黑"/>
                <a:cs typeface="微软雅黑"/>
              </a:rPr>
              <a:t>API</a:t>
            </a:r>
            <a:r>
              <a:rPr sz="1350" dirty="0">
                <a:solidFill>
                  <a:srgbClr val="404040"/>
                </a:solidFill>
                <a:latin typeface="微软雅黑"/>
                <a:cs typeface="微软雅黑"/>
              </a:rPr>
              <a:t>的声明文件；</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包括比如Math、</a:t>
            </a:r>
            <a:r>
              <a:rPr sz="1350" spc="-4" dirty="0">
                <a:solidFill>
                  <a:srgbClr val="404040"/>
                </a:solidFill>
                <a:latin typeface="微软雅黑"/>
                <a:cs typeface="微软雅黑"/>
              </a:rPr>
              <a:t>Date</a:t>
            </a:r>
            <a:r>
              <a:rPr sz="1350" dirty="0">
                <a:solidFill>
                  <a:srgbClr val="404040"/>
                </a:solidFill>
                <a:latin typeface="微软雅黑"/>
                <a:cs typeface="微软雅黑"/>
              </a:rPr>
              <a:t>等内置类型，也包括</a:t>
            </a:r>
            <a:r>
              <a:rPr sz="1350" spc="-4" dirty="0">
                <a:solidFill>
                  <a:srgbClr val="404040"/>
                </a:solidFill>
                <a:latin typeface="微软雅黑"/>
                <a:cs typeface="微软雅黑"/>
              </a:rPr>
              <a:t>DOM</a:t>
            </a:r>
            <a:r>
              <a:rPr sz="1350" dirty="0">
                <a:solidFill>
                  <a:srgbClr val="404040"/>
                </a:solidFill>
                <a:latin typeface="微软雅黑"/>
                <a:cs typeface="微软雅黑"/>
              </a:rPr>
              <a:t> </a:t>
            </a:r>
            <a:r>
              <a:rPr sz="1350" spc="-4" dirty="0">
                <a:solidFill>
                  <a:srgbClr val="404040"/>
                </a:solidFill>
                <a:latin typeface="微软雅黑"/>
                <a:cs typeface="微软雅黑"/>
              </a:rPr>
              <a:t>API，</a:t>
            </a:r>
            <a:r>
              <a:rPr sz="1350" dirty="0">
                <a:solidFill>
                  <a:srgbClr val="404040"/>
                </a:solidFill>
                <a:latin typeface="微软雅黑"/>
                <a:cs typeface="微软雅黑"/>
              </a:rPr>
              <a:t>比如Window、Document等；</a:t>
            </a:r>
            <a:endParaRPr sz="1350">
              <a:latin typeface="微软雅黑"/>
              <a:cs typeface="微软雅黑"/>
            </a:endParaRPr>
          </a:p>
          <a:p>
            <a:pPr marL="180975" indent="-171450">
              <a:spcBef>
                <a:spcPts val="1529"/>
              </a:spcBef>
              <a:buFont typeface="Wingdings"/>
              <a:buChar char=""/>
              <a:tabLst>
                <a:tab pos="180975" algn="l"/>
              </a:tabLst>
            </a:pPr>
            <a:r>
              <a:rPr sz="1350" dirty="0">
                <a:solidFill>
                  <a:srgbClr val="404040"/>
                </a:solidFill>
                <a:latin typeface="微软雅黑"/>
                <a:cs typeface="微软雅黑"/>
              </a:rPr>
              <a:t>内置类型声明通常在我们安装</a:t>
            </a:r>
            <a:r>
              <a:rPr sz="1350" spc="-4" dirty="0">
                <a:solidFill>
                  <a:srgbClr val="404040"/>
                </a:solidFill>
                <a:latin typeface="微软雅黑"/>
                <a:cs typeface="微软雅黑"/>
              </a:rPr>
              <a:t>typescript</a:t>
            </a:r>
            <a:r>
              <a:rPr sz="1350" dirty="0">
                <a:solidFill>
                  <a:srgbClr val="404040"/>
                </a:solidFill>
                <a:latin typeface="微软雅黑"/>
                <a:cs typeface="微软雅黑"/>
              </a:rPr>
              <a:t>的环境中会带有的；</a:t>
            </a:r>
            <a:endParaRPr sz="1350">
              <a:latin typeface="微软雅黑"/>
              <a:cs typeface="微软雅黑"/>
            </a:endParaRPr>
          </a:p>
          <a:p>
            <a:pPr marL="411956" lvl="1" indent="-176213">
              <a:spcBef>
                <a:spcPts val="1223"/>
              </a:spcBef>
              <a:buClr>
                <a:srgbClr val="404040"/>
              </a:buClr>
              <a:buFont typeface="Wingdings"/>
              <a:buChar char=""/>
              <a:tabLst>
                <a:tab pos="411956" algn="l"/>
              </a:tabLst>
            </a:pPr>
            <a:r>
              <a:rPr sz="1350" u="sng" spc="-4" dirty="0">
                <a:solidFill>
                  <a:srgbClr val="FFC42F"/>
                </a:solidFill>
                <a:uFill>
                  <a:solidFill>
                    <a:srgbClr val="FFC42F"/>
                  </a:solidFill>
                </a:uFill>
                <a:latin typeface="微软雅黑"/>
                <a:cs typeface="微软雅黑"/>
              </a:rPr>
              <a:t>https://github.com/microsoft/TypeScript/tree/main/lib</a:t>
            </a:r>
            <a:endParaRPr sz="1350">
              <a:latin typeface="微软雅黑"/>
              <a:cs typeface="微软雅黑"/>
            </a:endParaRPr>
          </a:p>
        </p:txBody>
      </p:sp>
      <p:sp>
        <p:nvSpPr>
          <p:cNvPr id="7" name="object 7"/>
          <p:cNvSpPr txBox="1">
            <a:spLocks noGrp="1"/>
          </p:cNvSpPr>
          <p:nvPr>
            <p:ph type="title"/>
          </p:nvPr>
        </p:nvSpPr>
        <p:spPr>
          <a:xfrm>
            <a:off x="985043" y="214502"/>
            <a:ext cx="2076450" cy="425116"/>
          </a:xfrm>
          <a:prstGeom prst="rect">
            <a:avLst/>
          </a:prstGeom>
        </p:spPr>
        <p:txBody>
          <a:bodyPr vert="horz" wrap="square" lIns="0" tIns="9525" rIns="0" bIns="0" rtlCol="0">
            <a:spAutoFit/>
          </a:bodyPr>
          <a:lstStyle/>
          <a:p>
            <a:pPr marL="9525">
              <a:spcBef>
                <a:spcPts val="75"/>
              </a:spcBef>
            </a:pPr>
            <a:r>
              <a:rPr dirty="0"/>
              <a:t>内置类型声明</a:t>
            </a:r>
          </a:p>
        </p:txBody>
      </p:sp>
      <p:pic>
        <p:nvPicPr>
          <p:cNvPr id="8" name="图片 7" descr="标志-横排 [转换].png">
            <a:extLst>
              <a:ext uri="{FF2B5EF4-FFF2-40B4-BE49-F238E27FC236}">
                <a16:creationId xmlns:a16="http://schemas.microsoft.com/office/drawing/2014/main" xmlns="" id="{B94D6570-31A9-30B4-7806-A83C2922A923}"/>
              </a:ext>
            </a:extLst>
          </p:cNvPr>
          <p:cNvPicPr>
            <a:picLocks noChangeAspect="1"/>
          </p:cNvPicPr>
          <p:nvPr/>
        </p:nvPicPr>
        <p:blipFill>
          <a:blip r:embed="rId2" cstate="print"/>
          <a:stretch>
            <a:fillRect/>
          </a:stretch>
        </p:blipFill>
        <p:spPr>
          <a:xfrm>
            <a:off x="7340634" y="263896"/>
            <a:ext cx="1533473" cy="360000"/>
          </a:xfrm>
          <a:prstGeom prst="rect">
            <a:avLst/>
          </a:prstGeom>
        </p:spPr>
      </p:pic>
      <p:sp>
        <p:nvSpPr>
          <p:cNvPr id="9" name="矩形 8">
            <a:extLst>
              <a:ext uri="{FF2B5EF4-FFF2-40B4-BE49-F238E27FC236}">
                <a16:creationId xmlns:a16="http://schemas.microsoft.com/office/drawing/2014/main" xmlns="" id="{21ABD5E6-AAF2-9440-BAA4-C092CDC10C14}"/>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7、less</a:t>
            </a:r>
          </a:p>
        </p:txBody>
      </p:sp>
      <p:sp>
        <p:nvSpPr>
          <p:cNvPr id="7" name="文本框 6"/>
          <p:cNvSpPr txBox="1"/>
          <p:nvPr/>
        </p:nvSpPr>
        <p:spPr>
          <a:xfrm>
            <a:off x="1447800" y="970146"/>
            <a:ext cx="6545580" cy="8286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sz="1600">
                <a:solidFill>
                  <a:schemeClr val="tx1">
                    <a:lumMod val="85000"/>
                    <a:lumOff val="15000"/>
                  </a:schemeClr>
                </a:solidFill>
                <a:latin typeface="Helvetica"/>
                <a:cs typeface="Helvetica"/>
              </a:rPr>
              <a:t>css</a:t>
            </a:r>
            <a:r>
              <a:rPr lang="zh-CN" altLang="en-US" sz="1600">
                <a:solidFill>
                  <a:schemeClr val="tx1">
                    <a:lumMod val="85000"/>
                    <a:lumOff val="15000"/>
                  </a:schemeClr>
                </a:solidFill>
                <a:latin typeface="Helvetica"/>
                <a:cs typeface="Helvetica"/>
              </a:rPr>
              <a:t>预处理语言，它扩充了 CSS 语言，增加了诸如变量、混合（mixin）、函数等功能，让 CSS 更易维护、方便制作主题、扩充</a:t>
            </a:r>
            <a:r>
              <a:rPr lang="zh-CN" altLang="en-US" sz="1600">
                <a:solidFill>
                  <a:schemeClr val="tx1">
                    <a:lumMod val="85000"/>
                    <a:lumOff val="15000"/>
                  </a:schemeClr>
                </a:solidFill>
                <a:latin typeface="Helvetica"/>
                <a:cs typeface="Helvetica"/>
                <a:hlinkClick r:id="rId4" action="ppaction://hlinkfile"/>
              </a:rPr>
              <a:t>进入官网</a:t>
            </a:r>
            <a:endParaRPr lang="zh-CN" altLang="en-US" sz="160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5" cstate="print"/>
          <a:stretch>
            <a:fillRect/>
          </a:stretch>
        </p:blipFill>
        <p:spPr>
          <a:xfrm>
            <a:off x="2225675" y="1901190"/>
            <a:ext cx="4871085" cy="3007995"/>
          </a:xfrm>
          <a:prstGeom prst="rect">
            <a:avLst/>
          </a:prstGeom>
        </p:spPr>
      </p:pic>
    </p:spTree>
  </p:cSld>
  <p:clrMapOvr>
    <a:masterClrMapping/>
  </p:clrMapOvr>
  <p:transition spd="med"/>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14602"/>
            <a:ext cx="6954679" cy="2400016"/>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外部类型声明通常是我们使用一些库（比如第三方库）时，需要的一些类型声明。</a:t>
            </a:r>
            <a:endParaRPr sz="1350">
              <a:latin typeface="微软雅黑"/>
              <a:cs typeface="微软雅黑"/>
            </a:endParaRPr>
          </a:p>
          <a:p>
            <a:pPr marL="180975" indent="-171450">
              <a:spcBef>
                <a:spcPts val="1384"/>
              </a:spcBef>
              <a:buFont typeface="Wingdings"/>
              <a:buChar char=""/>
              <a:tabLst>
                <a:tab pos="180975" algn="l"/>
              </a:tabLst>
            </a:pPr>
            <a:r>
              <a:rPr sz="1350" b="1" dirty="0">
                <a:solidFill>
                  <a:srgbClr val="404040"/>
                </a:solidFill>
                <a:latin typeface="微软雅黑"/>
                <a:cs typeface="微软雅黑"/>
              </a:rPr>
              <a:t>这些库通常有两种类型声明方式：</a:t>
            </a:r>
            <a:endParaRPr sz="1350">
              <a:latin typeface="微软雅黑"/>
              <a:cs typeface="微软雅黑"/>
            </a:endParaRPr>
          </a:p>
          <a:p>
            <a:pPr marL="180975" indent="-171450">
              <a:spcBef>
                <a:spcPts val="1388"/>
              </a:spcBef>
              <a:buFont typeface="Wingdings"/>
              <a:buChar char=""/>
              <a:tabLst>
                <a:tab pos="180975" algn="l"/>
              </a:tabLst>
            </a:pPr>
            <a:r>
              <a:rPr sz="1350" dirty="0">
                <a:solidFill>
                  <a:srgbClr val="404040"/>
                </a:solidFill>
                <a:latin typeface="微软雅黑"/>
                <a:cs typeface="微软雅黑"/>
              </a:rPr>
              <a:t>方式一：在自己库中进行类型声明（编写</a:t>
            </a:r>
            <a:r>
              <a:rPr sz="1350" spc="-4" dirty="0">
                <a:solidFill>
                  <a:srgbClr val="404040"/>
                </a:solidFill>
                <a:latin typeface="微软雅黑"/>
                <a:cs typeface="微软雅黑"/>
              </a:rPr>
              <a:t>.d.ts</a:t>
            </a:r>
            <a:r>
              <a:rPr sz="1350" dirty="0">
                <a:solidFill>
                  <a:srgbClr val="404040"/>
                </a:solidFill>
                <a:latin typeface="微软雅黑"/>
                <a:cs typeface="微软雅黑"/>
              </a:rPr>
              <a:t>文件），比如axios</a:t>
            </a:r>
            <a:endParaRPr sz="1350">
              <a:latin typeface="微软雅黑"/>
              <a:cs typeface="微软雅黑"/>
            </a:endParaRPr>
          </a:p>
          <a:p>
            <a:pPr marL="180975" indent="-171450">
              <a:spcBef>
                <a:spcPts val="1369"/>
              </a:spcBef>
              <a:buFont typeface="Wingdings"/>
              <a:buChar char=""/>
              <a:tabLst>
                <a:tab pos="180975" algn="l"/>
              </a:tabLst>
            </a:pPr>
            <a:r>
              <a:rPr sz="1350" dirty="0">
                <a:solidFill>
                  <a:srgbClr val="404040"/>
                </a:solidFill>
                <a:latin typeface="微软雅黑"/>
                <a:cs typeface="微软雅黑"/>
              </a:rPr>
              <a:t>方式二：通过社区的一个公有库</a:t>
            </a:r>
            <a:r>
              <a:rPr sz="1350" spc="-8" dirty="0">
                <a:solidFill>
                  <a:srgbClr val="404040"/>
                </a:solidFill>
                <a:latin typeface="微软雅黑"/>
                <a:cs typeface="微软雅黑"/>
              </a:rPr>
              <a:t>DefinitelyTyped</a:t>
            </a:r>
            <a:r>
              <a:rPr sz="1350" dirty="0">
                <a:solidFill>
                  <a:srgbClr val="404040"/>
                </a:solidFill>
                <a:latin typeface="微软雅黑"/>
                <a:cs typeface="微软雅黑"/>
              </a:rPr>
              <a:t>存放类型声明文件</a:t>
            </a:r>
            <a:endParaRPr sz="1350">
              <a:latin typeface="微软雅黑"/>
              <a:cs typeface="微软雅黑"/>
            </a:endParaRPr>
          </a:p>
          <a:p>
            <a:pPr marL="411956" lvl="1" indent="-176213">
              <a:spcBef>
                <a:spcPts val="1080"/>
              </a:spcBef>
              <a:buFont typeface="Wingdings"/>
              <a:buChar char=""/>
              <a:tabLst>
                <a:tab pos="411956" algn="l"/>
              </a:tabLst>
            </a:pPr>
            <a:r>
              <a:rPr sz="1350" dirty="0">
                <a:solidFill>
                  <a:srgbClr val="404040"/>
                </a:solidFill>
                <a:latin typeface="微软雅黑"/>
                <a:cs typeface="微软雅黑"/>
              </a:rPr>
              <a:t>该库的</a:t>
            </a:r>
            <a:r>
              <a:rPr sz="1350" spc="-4" dirty="0">
                <a:solidFill>
                  <a:srgbClr val="404040"/>
                </a:solidFill>
                <a:latin typeface="微软雅黑"/>
                <a:cs typeface="微软雅黑"/>
              </a:rPr>
              <a:t>GitHub</a:t>
            </a:r>
            <a:r>
              <a:rPr sz="1350" dirty="0">
                <a:solidFill>
                  <a:srgbClr val="404040"/>
                </a:solidFill>
                <a:latin typeface="微软雅黑"/>
                <a:cs typeface="微软雅黑"/>
              </a:rPr>
              <a:t>地址</a:t>
            </a:r>
            <a:r>
              <a:rPr sz="1350" spc="-8" dirty="0">
                <a:solidFill>
                  <a:srgbClr val="404040"/>
                </a:solidFill>
                <a:latin typeface="微软雅黑"/>
                <a:cs typeface="微软雅黑"/>
              </a:rPr>
              <a:t>：</a:t>
            </a:r>
            <a:r>
              <a:rPr sz="1350" u="sng" spc="-8" dirty="0">
                <a:solidFill>
                  <a:srgbClr val="FFC42F"/>
                </a:solidFill>
                <a:uFill>
                  <a:solidFill>
                    <a:srgbClr val="FFC42F"/>
                  </a:solidFill>
                </a:uFill>
                <a:latin typeface="微软雅黑"/>
                <a:cs typeface="微软雅黑"/>
              </a:rPr>
              <a:t>https://github.com/DefinitelyTyped/DefinitelyTyped/</a:t>
            </a:r>
            <a:endParaRPr sz="1350">
              <a:latin typeface="微软雅黑"/>
              <a:cs typeface="微软雅黑"/>
            </a:endParaRPr>
          </a:p>
          <a:p>
            <a:pPr marL="411956" lvl="1" indent="-176213">
              <a:spcBef>
                <a:spcPts val="1009"/>
              </a:spcBef>
              <a:buFont typeface="Wingdings"/>
              <a:buChar char=""/>
              <a:tabLst>
                <a:tab pos="411956" algn="l"/>
              </a:tabLst>
            </a:pPr>
            <a:r>
              <a:rPr sz="1350" dirty="0">
                <a:solidFill>
                  <a:srgbClr val="404040"/>
                </a:solidFill>
                <a:latin typeface="微软雅黑"/>
                <a:cs typeface="微软雅黑"/>
              </a:rPr>
              <a:t>该库查找声明安装方式的地址</a:t>
            </a:r>
            <a:r>
              <a:rPr sz="1350" spc="-4" dirty="0">
                <a:solidFill>
                  <a:srgbClr val="404040"/>
                </a:solidFill>
                <a:latin typeface="微软雅黑"/>
                <a:cs typeface="微软雅黑"/>
              </a:rPr>
              <a:t>：</a:t>
            </a:r>
            <a:r>
              <a:rPr sz="1350" u="sng" spc="-4" dirty="0">
                <a:solidFill>
                  <a:srgbClr val="FFC42F"/>
                </a:solidFill>
                <a:uFill>
                  <a:solidFill>
                    <a:srgbClr val="FFC42F"/>
                  </a:solidFill>
                </a:uFill>
                <a:latin typeface="微软雅黑"/>
                <a:cs typeface="微软雅黑"/>
              </a:rPr>
              <a:t>https://</a:t>
            </a:r>
            <a:r>
              <a:rPr sz="1350" u="sng" spc="-4" dirty="0">
                <a:solidFill>
                  <a:srgbClr val="FFC42F"/>
                </a:solidFill>
                <a:uFill>
                  <a:solidFill>
                    <a:srgbClr val="FFC42F"/>
                  </a:solidFill>
                </a:uFill>
                <a:latin typeface="微软雅黑"/>
                <a:cs typeface="微软雅黑"/>
                <a:hlinkClick r:id="rId2"/>
              </a:rPr>
              <a:t>www.typescriptlang.org/dt/search?search=</a:t>
            </a:r>
            <a:endParaRPr sz="1350">
              <a:latin typeface="微软雅黑"/>
              <a:cs typeface="微软雅黑"/>
            </a:endParaRPr>
          </a:p>
          <a:p>
            <a:pPr marL="411956" lvl="1" indent="-176213">
              <a:spcBef>
                <a:spcPts val="1005"/>
              </a:spcBef>
              <a:buFont typeface="Wingdings"/>
              <a:buChar char=""/>
              <a:tabLst>
                <a:tab pos="411956" algn="l"/>
              </a:tabLst>
            </a:pPr>
            <a:r>
              <a:rPr sz="1350" dirty="0">
                <a:solidFill>
                  <a:srgbClr val="404040"/>
                </a:solidFill>
                <a:latin typeface="微软雅黑"/>
                <a:cs typeface="微软雅黑"/>
              </a:rPr>
              <a:t>比如我们安装</a:t>
            </a:r>
            <a:r>
              <a:rPr sz="1350" spc="-4" dirty="0">
                <a:solidFill>
                  <a:srgbClr val="404040"/>
                </a:solidFill>
                <a:latin typeface="微软雅黑"/>
                <a:cs typeface="微软雅黑"/>
              </a:rPr>
              <a:t>react</a:t>
            </a:r>
            <a:r>
              <a:rPr sz="1350" dirty="0">
                <a:solidFill>
                  <a:srgbClr val="404040"/>
                </a:solidFill>
                <a:latin typeface="微软雅黑"/>
                <a:cs typeface="微软雅黑"/>
              </a:rPr>
              <a:t>的类型声明：</a:t>
            </a:r>
            <a:r>
              <a:rPr sz="1350" spc="-4" dirty="0">
                <a:solidFill>
                  <a:srgbClr val="404040"/>
                </a:solidFill>
                <a:latin typeface="微软雅黑"/>
                <a:cs typeface="微软雅黑"/>
              </a:rPr>
              <a:t> npm</a:t>
            </a:r>
            <a:r>
              <a:rPr sz="1350" spc="4" dirty="0">
                <a:solidFill>
                  <a:srgbClr val="404040"/>
                </a:solidFill>
                <a:latin typeface="微软雅黑"/>
                <a:cs typeface="微软雅黑"/>
              </a:rPr>
              <a:t> </a:t>
            </a:r>
            <a:r>
              <a:rPr sz="1350" dirty="0">
                <a:solidFill>
                  <a:srgbClr val="404040"/>
                </a:solidFill>
                <a:latin typeface="微软雅黑"/>
                <a:cs typeface="微软雅黑"/>
              </a:rPr>
              <a:t>i </a:t>
            </a:r>
            <a:r>
              <a:rPr sz="1350" spc="-4" dirty="0">
                <a:solidFill>
                  <a:srgbClr val="404040"/>
                </a:solidFill>
                <a:latin typeface="微软雅黑"/>
                <a:cs typeface="微软雅黑"/>
              </a:rPr>
              <a:t>@types/react</a:t>
            </a:r>
            <a:r>
              <a:rPr sz="1350" spc="4" dirty="0">
                <a:solidFill>
                  <a:srgbClr val="404040"/>
                </a:solidFill>
                <a:latin typeface="微软雅黑"/>
                <a:cs typeface="微软雅黑"/>
              </a:rPr>
              <a:t> </a:t>
            </a:r>
            <a:r>
              <a:rPr sz="1350" spc="-4" dirty="0">
                <a:solidFill>
                  <a:srgbClr val="404040"/>
                </a:solidFill>
                <a:latin typeface="微软雅黑"/>
                <a:cs typeface="微软雅黑"/>
              </a:rPr>
              <a:t>--save-dev</a:t>
            </a:r>
            <a:endParaRPr sz="1350">
              <a:latin typeface="微软雅黑"/>
              <a:cs typeface="微软雅黑"/>
            </a:endParaRPr>
          </a:p>
        </p:txBody>
      </p:sp>
      <p:sp>
        <p:nvSpPr>
          <p:cNvPr id="7" name="object 7"/>
          <p:cNvSpPr txBox="1"/>
          <p:nvPr/>
        </p:nvSpPr>
        <p:spPr>
          <a:xfrm>
            <a:off x="202934" y="3940683"/>
            <a:ext cx="7265194" cy="889346"/>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什么情况下需要自己来定义声明文件呢？</a:t>
            </a:r>
            <a:endParaRPr sz="1350">
              <a:latin typeface="微软雅黑"/>
              <a:cs typeface="微软雅黑"/>
            </a:endParaRPr>
          </a:p>
          <a:p>
            <a:pPr marL="411956" lvl="1" indent="-176213">
              <a:spcBef>
                <a:spcPts val="990"/>
              </a:spcBef>
              <a:buFont typeface="Wingdings"/>
              <a:buChar char=""/>
              <a:tabLst>
                <a:tab pos="411956" algn="l"/>
              </a:tabLst>
            </a:pPr>
            <a:r>
              <a:rPr sz="1350" dirty="0">
                <a:solidFill>
                  <a:srgbClr val="404040"/>
                </a:solidFill>
                <a:latin typeface="微软雅黑"/>
                <a:cs typeface="微软雅黑"/>
              </a:rPr>
              <a:t>情况一：我们使用的第三方库是一个纯的</a:t>
            </a:r>
            <a:r>
              <a:rPr sz="1350" spc="-8" dirty="0">
                <a:solidFill>
                  <a:srgbClr val="404040"/>
                </a:solidFill>
                <a:latin typeface="微软雅黑"/>
                <a:cs typeface="微软雅黑"/>
              </a:rPr>
              <a:t>JavaScript</a:t>
            </a:r>
            <a:r>
              <a:rPr sz="1350" dirty="0">
                <a:solidFill>
                  <a:srgbClr val="404040"/>
                </a:solidFill>
                <a:latin typeface="微软雅黑"/>
                <a:cs typeface="微软雅黑"/>
              </a:rPr>
              <a:t>库，没有对应的声明文件；比如lodash</a:t>
            </a:r>
            <a:endParaRPr sz="1350">
              <a:latin typeface="微软雅黑"/>
              <a:cs typeface="微软雅黑"/>
            </a:endParaRPr>
          </a:p>
          <a:p>
            <a:pPr marL="411956" lvl="1" indent="-176213">
              <a:spcBef>
                <a:spcPts val="1009"/>
              </a:spcBef>
              <a:buFont typeface="Wingdings"/>
              <a:buChar char=""/>
              <a:tabLst>
                <a:tab pos="411956" algn="l"/>
              </a:tabLst>
            </a:pPr>
            <a:r>
              <a:rPr sz="1350" dirty="0">
                <a:solidFill>
                  <a:srgbClr val="404040"/>
                </a:solidFill>
                <a:latin typeface="微软雅黑"/>
                <a:cs typeface="微软雅黑"/>
              </a:rPr>
              <a:t>情况二：我们给自己的代码中声明一些类型，方便在其他地方直接进行使用；</a:t>
            </a:r>
            <a:endParaRPr sz="1350">
              <a:latin typeface="微软雅黑"/>
              <a:cs typeface="微软雅黑"/>
            </a:endParaRPr>
          </a:p>
        </p:txBody>
      </p:sp>
      <p:sp>
        <p:nvSpPr>
          <p:cNvPr id="8" name="object 8"/>
          <p:cNvSpPr txBox="1">
            <a:spLocks noGrp="1"/>
          </p:cNvSpPr>
          <p:nvPr>
            <p:ph type="title"/>
          </p:nvPr>
        </p:nvSpPr>
        <p:spPr>
          <a:xfrm>
            <a:off x="985043" y="214502"/>
            <a:ext cx="4819650" cy="425116"/>
          </a:xfrm>
          <a:prstGeom prst="rect">
            <a:avLst/>
          </a:prstGeom>
        </p:spPr>
        <p:txBody>
          <a:bodyPr vert="horz" wrap="square" lIns="0" tIns="9525" rIns="0" bIns="0" rtlCol="0">
            <a:spAutoFit/>
          </a:bodyPr>
          <a:lstStyle/>
          <a:p>
            <a:pPr marL="9525">
              <a:spcBef>
                <a:spcPts val="75"/>
              </a:spcBef>
            </a:pPr>
            <a:r>
              <a:rPr dirty="0"/>
              <a:t>外部定义类型声明和自定义声明</a:t>
            </a:r>
          </a:p>
        </p:txBody>
      </p:sp>
      <p:pic>
        <p:nvPicPr>
          <p:cNvPr id="9" name="图片 8" descr="标志-横排 [转换].png">
            <a:extLst>
              <a:ext uri="{FF2B5EF4-FFF2-40B4-BE49-F238E27FC236}">
                <a16:creationId xmlns:a16="http://schemas.microsoft.com/office/drawing/2014/main" xmlns="" id="{3B98E26A-5712-3AA0-8CF2-F1738DAC1D63}"/>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51ED179B-E3F8-CB9B-45CB-1F0EA3F17413}"/>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p:nvPr/>
        </p:nvSpPr>
        <p:spPr>
          <a:xfrm>
            <a:off x="744410" y="1103479"/>
            <a:ext cx="2528702" cy="3226496"/>
          </a:xfrm>
          <a:prstGeom prst="rect">
            <a:avLst/>
          </a:prstGeom>
          <a:blipFill>
            <a:blip r:embed="rId2" cstate="print"/>
            <a:stretch>
              <a:fillRect/>
            </a:stretch>
          </a:blipFill>
        </p:spPr>
        <p:txBody>
          <a:bodyPr wrap="square" lIns="0" tIns="0" rIns="0" bIns="0" rtlCol="0"/>
          <a:lstStyle/>
          <a:p>
            <a:endParaRPr sz="1350"/>
          </a:p>
        </p:txBody>
      </p:sp>
      <p:sp>
        <p:nvSpPr>
          <p:cNvPr id="7" name="object 7"/>
          <p:cNvSpPr txBox="1">
            <a:spLocks noGrp="1"/>
          </p:cNvSpPr>
          <p:nvPr>
            <p:ph type="title"/>
          </p:nvPr>
        </p:nvSpPr>
        <p:spPr>
          <a:xfrm>
            <a:off x="985042" y="214502"/>
            <a:ext cx="2719388" cy="425116"/>
          </a:xfrm>
          <a:prstGeom prst="rect">
            <a:avLst/>
          </a:prstGeom>
        </p:spPr>
        <p:txBody>
          <a:bodyPr vert="horz" wrap="square" lIns="0" tIns="9525" rIns="0" bIns="0" rtlCol="0">
            <a:spAutoFit/>
          </a:bodyPr>
          <a:lstStyle/>
          <a:p>
            <a:pPr marL="9525">
              <a:spcBef>
                <a:spcPts val="75"/>
              </a:spcBef>
            </a:pPr>
            <a:r>
              <a:rPr dirty="0"/>
              <a:t>声明变量-函数-类</a:t>
            </a:r>
          </a:p>
        </p:txBody>
      </p:sp>
      <p:sp>
        <p:nvSpPr>
          <p:cNvPr id="8" name="object 8"/>
          <p:cNvSpPr/>
          <p:nvPr/>
        </p:nvSpPr>
        <p:spPr>
          <a:xfrm>
            <a:off x="3728125" y="1356393"/>
            <a:ext cx="3392521" cy="2720669"/>
          </a:xfrm>
          <a:prstGeom prst="rect">
            <a:avLst/>
          </a:prstGeom>
          <a:blipFill>
            <a:blip r:embed="rId3"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88B4FB69-2E3C-D6AB-3156-2FC575466D05}"/>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082AA2F6-CD99-06B3-D117-64D1F5A2CAA0}"/>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6908006"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我们也可以声明模块，比如</a:t>
            </a:r>
            <a:r>
              <a:rPr sz="1350" spc="-4" dirty="0">
                <a:solidFill>
                  <a:srgbClr val="404040"/>
                </a:solidFill>
                <a:latin typeface="微软雅黑"/>
                <a:cs typeface="微软雅黑"/>
              </a:rPr>
              <a:t>l</a:t>
            </a:r>
            <a:r>
              <a:rPr sz="1350" spc="4" dirty="0">
                <a:solidFill>
                  <a:srgbClr val="404040"/>
                </a:solidFill>
                <a:latin typeface="微软雅黑"/>
                <a:cs typeface="微软雅黑"/>
              </a:rPr>
              <a:t>o</a:t>
            </a:r>
            <a:r>
              <a:rPr sz="1350" spc="-4" dirty="0">
                <a:solidFill>
                  <a:srgbClr val="404040"/>
                </a:solidFill>
                <a:latin typeface="微软雅黑"/>
                <a:cs typeface="微软雅黑"/>
              </a:rPr>
              <a:t>d</a:t>
            </a:r>
            <a:r>
              <a:rPr sz="1350" spc="4" dirty="0">
                <a:solidFill>
                  <a:srgbClr val="404040"/>
                </a:solidFill>
                <a:latin typeface="微软雅黑"/>
                <a:cs typeface="微软雅黑"/>
              </a:rPr>
              <a:t>a</a:t>
            </a:r>
            <a:r>
              <a:rPr sz="1350" dirty="0">
                <a:solidFill>
                  <a:srgbClr val="404040"/>
                </a:solidFill>
                <a:latin typeface="微软雅黑"/>
                <a:cs typeface="微软雅黑"/>
              </a:rPr>
              <a:t>sh模块默认不能使用的情况，可以自己来声明这个模块：</a:t>
            </a:r>
            <a:endParaRPr sz="1350">
              <a:latin typeface="微软雅黑"/>
              <a:cs typeface="微软雅黑"/>
            </a:endParaRPr>
          </a:p>
        </p:txBody>
      </p:sp>
      <p:sp>
        <p:nvSpPr>
          <p:cNvPr id="7" name="object 7"/>
          <p:cNvSpPr txBox="1"/>
          <p:nvPr/>
        </p:nvSpPr>
        <p:spPr>
          <a:xfrm>
            <a:off x="202934" y="2644522"/>
            <a:ext cx="5692140" cy="579005"/>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声明模块的语法:</a:t>
            </a:r>
            <a:r>
              <a:rPr sz="1350" spc="4" dirty="0">
                <a:solidFill>
                  <a:srgbClr val="404040"/>
                </a:solidFill>
                <a:latin typeface="微软雅黑"/>
                <a:cs typeface="微软雅黑"/>
              </a:rPr>
              <a:t> </a:t>
            </a:r>
            <a:r>
              <a:rPr sz="1350" spc="-4" dirty="0">
                <a:solidFill>
                  <a:srgbClr val="404040"/>
                </a:solidFill>
                <a:latin typeface="微软雅黑"/>
                <a:cs typeface="微软雅黑"/>
              </a:rPr>
              <a:t>declare</a:t>
            </a:r>
            <a:r>
              <a:rPr sz="1350" spc="4" dirty="0">
                <a:solidFill>
                  <a:srgbClr val="404040"/>
                </a:solidFill>
                <a:latin typeface="微软雅黑"/>
                <a:cs typeface="微软雅黑"/>
              </a:rPr>
              <a:t> </a:t>
            </a:r>
            <a:r>
              <a:rPr sz="1350" spc="-4" dirty="0">
                <a:solidFill>
                  <a:srgbClr val="404040"/>
                </a:solidFill>
                <a:latin typeface="微软雅黑"/>
                <a:cs typeface="微软雅黑"/>
              </a:rPr>
              <a:t>module</a:t>
            </a:r>
            <a:r>
              <a:rPr sz="1350" dirty="0">
                <a:solidFill>
                  <a:srgbClr val="404040"/>
                </a:solidFill>
                <a:latin typeface="微软雅黑"/>
                <a:cs typeface="微软雅黑"/>
              </a:rPr>
              <a:t> </a:t>
            </a:r>
            <a:r>
              <a:rPr sz="1350" spc="-4" dirty="0">
                <a:solidFill>
                  <a:srgbClr val="404040"/>
                </a:solidFill>
                <a:latin typeface="微软雅黑"/>
                <a:cs typeface="微软雅黑"/>
              </a:rPr>
              <a:t>'</a:t>
            </a:r>
            <a:r>
              <a:rPr sz="1350" dirty="0">
                <a:solidFill>
                  <a:srgbClr val="404040"/>
                </a:solidFill>
                <a:latin typeface="微软雅黑"/>
                <a:cs typeface="微软雅黑"/>
              </a:rPr>
              <a:t>模块名'</a:t>
            </a:r>
            <a:r>
              <a:rPr sz="1350" spc="4" dirty="0">
                <a:solidFill>
                  <a:srgbClr val="404040"/>
                </a:solidFill>
                <a:latin typeface="微软雅黑"/>
                <a:cs typeface="微软雅黑"/>
              </a:rPr>
              <a:t> </a:t>
            </a:r>
            <a:r>
              <a:rPr sz="1350" spc="-4" dirty="0">
                <a:solidFill>
                  <a:srgbClr val="404040"/>
                </a:solidFill>
                <a:latin typeface="微软雅黑"/>
                <a:cs typeface="微软雅黑"/>
              </a:rPr>
              <a:t>{}</a:t>
            </a:r>
            <a:r>
              <a:rPr sz="1350" dirty="0">
                <a:solidFill>
                  <a:srgbClr val="404040"/>
                </a:solidFill>
                <a:latin typeface="微软雅黑"/>
                <a:cs typeface="微软雅黑"/>
              </a:rPr>
              <a:t>。</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在声明模块的内部，我们可以通过</a:t>
            </a:r>
            <a:r>
              <a:rPr sz="1350" spc="-30" dirty="0">
                <a:solidFill>
                  <a:srgbClr val="404040"/>
                </a:solidFill>
                <a:latin typeface="微软雅黑"/>
                <a:cs typeface="微软雅黑"/>
              </a:rPr>
              <a:t> </a:t>
            </a:r>
            <a:r>
              <a:rPr sz="1350" spc="4" dirty="0">
                <a:solidFill>
                  <a:srgbClr val="404040"/>
                </a:solidFill>
                <a:latin typeface="微软雅黑"/>
                <a:cs typeface="微软雅黑"/>
              </a:rPr>
              <a:t>export</a:t>
            </a:r>
            <a:r>
              <a:rPr sz="1350" spc="-19" dirty="0">
                <a:solidFill>
                  <a:srgbClr val="404040"/>
                </a:solidFill>
                <a:latin typeface="微软雅黑"/>
                <a:cs typeface="微软雅黑"/>
              </a:rPr>
              <a:t> </a:t>
            </a:r>
            <a:r>
              <a:rPr sz="1350" dirty="0">
                <a:solidFill>
                  <a:srgbClr val="404040"/>
                </a:solidFill>
                <a:latin typeface="微软雅黑"/>
                <a:cs typeface="微软雅黑"/>
              </a:rPr>
              <a:t>导出对应库的类、函数等；</a:t>
            </a:r>
            <a:endParaRPr sz="1350">
              <a:latin typeface="微软雅黑"/>
              <a:cs typeface="微软雅黑"/>
            </a:endParaRPr>
          </a:p>
        </p:txBody>
      </p:sp>
      <p:sp>
        <p:nvSpPr>
          <p:cNvPr id="8" name="object 8"/>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声明模块</a:t>
            </a:r>
          </a:p>
        </p:txBody>
      </p:sp>
      <p:sp>
        <p:nvSpPr>
          <p:cNvPr id="9" name="object 9"/>
          <p:cNvSpPr/>
          <p:nvPr/>
        </p:nvSpPr>
        <p:spPr>
          <a:xfrm>
            <a:off x="448485" y="1429054"/>
            <a:ext cx="3994623" cy="735070"/>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490B4AB5-7FBB-39D5-228E-CDE78AD3471F}"/>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3D6B8C78-FAF0-2E27-2FAE-0A6E9D2269AB}"/>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7943850" cy="940642"/>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在某些情况下，我们也可以声明文件：</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比如在开发</a:t>
            </a:r>
            <a:r>
              <a:rPr sz="1350" spc="4" dirty="0">
                <a:solidFill>
                  <a:srgbClr val="404040"/>
                </a:solidFill>
                <a:latin typeface="微软雅黑"/>
                <a:cs typeface="微软雅黑"/>
              </a:rPr>
              <a:t>v</a:t>
            </a:r>
            <a:r>
              <a:rPr sz="1350" dirty="0">
                <a:solidFill>
                  <a:srgbClr val="404040"/>
                </a:solidFill>
                <a:latin typeface="微软雅黑"/>
                <a:cs typeface="微软雅黑"/>
              </a:rPr>
              <a:t>ue的过程中，默认是不识别我们的.</a:t>
            </a:r>
            <a:r>
              <a:rPr sz="1350" spc="4" dirty="0">
                <a:solidFill>
                  <a:srgbClr val="404040"/>
                </a:solidFill>
                <a:latin typeface="微软雅黑"/>
                <a:cs typeface="微软雅黑"/>
              </a:rPr>
              <a:t>v</a:t>
            </a:r>
            <a:r>
              <a:rPr sz="1350" dirty="0">
                <a:solidFill>
                  <a:srgbClr val="404040"/>
                </a:solidFill>
                <a:latin typeface="微软雅黑"/>
                <a:cs typeface="微软雅黑"/>
              </a:rPr>
              <a:t>ue文件的，那么我们就需要对其进行文件的声明；</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比如在开发中我们使用了</a:t>
            </a:r>
            <a:r>
              <a:rPr sz="1350" spc="-26" dirty="0">
                <a:solidFill>
                  <a:srgbClr val="404040"/>
                </a:solidFill>
                <a:latin typeface="微软雅黑"/>
                <a:cs typeface="微软雅黑"/>
              </a:rPr>
              <a:t> </a:t>
            </a:r>
            <a:r>
              <a:rPr sz="1350" spc="-4" dirty="0">
                <a:solidFill>
                  <a:srgbClr val="404040"/>
                </a:solidFill>
                <a:latin typeface="微软雅黑"/>
                <a:cs typeface="微软雅黑"/>
              </a:rPr>
              <a:t>jpg</a:t>
            </a:r>
            <a:r>
              <a:rPr sz="1350" spc="-23" dirty="0">
                <a:solidFill>
                  <a:srgbClr val="404040"/>
                </a:solidFill>
                <a:latin typeface="微软雅黑"/>
                <a:cs typeface="微软雅黑"/>
              </a:rPr>
              <a:t> </a:t>
            </a:r>
            <a:r>
              <a:rPr sz="1350" dirty="0">
                <a:solidFill>
                  <a:srgbClr val="404040"/>
                </a:solidFill>
                <a:latin typeface="微软雅黑"/>
                <a:cs typeface="微软雅黑"/>
              </a:rPr>
              <a:t>这类图片文件，默认</a:t>
            </a:r>
            <a:r>
              <a:rPr sz="1350" spc="-4" dirty="0">
                <a:solidFill>
                  <a:srgbClr val="404040"/>
                </a:solidFill>
                <a:latin typeface="微软雅黑"/>
                <a:cs typeface="微软雅黑"/>
              </a:rPr>
              <a:t>typescript</a:t>
            </a:r>
            <a:r>
              <a:rPr sz="1350" dirty="0">
                <a:solidFill>
                  <a:srgbClr val="404040"/>
                </a:solidFill>
                <a:latin typeface="微软雅黑"/>
                <a:cs typeface="微软雅黑"/>
              </a:rPr>
              <a:t>也是不支持的，也需要对其进行声明；</a:t>
            </a:r>
            <a:endParaRPr sz="1350">
              <a:latin typeface="微软雅黑"/>
              <a:cs typeface="微软雅黑"/>
            </a:endParaRPr>
          </a:p>
        </p:txBody>
      </p:sp>
      <p:sp>
        <p:nvSpPr>
          <p:cNvPr id="7" name="object 7"/>
          <p:cNvSpPr txBox="1">
            <a:spLocks noGrp="1"/>
          </p:cNvSpPr>
          <p:nvPr>
            <p:ph type="title"/>
          </p:nvPr>
        </p:nvSpPr>
        <p:spPr>
          <a:xfrm>
            <a:off x="985043" y="214502"/>
            <a:ext cx="1952149" cy="425116"/>
          </a:xfrm>
          <a:prstGeom prst="rect">
            <a:avLst/>
          </a:prstGeom>
        </p:spPr>
        <p:txBody>
          <a:bodyPr vert="horz" wrap="square" lIns="0" tIns="9525" rIns="0" bIns="0" rtlCol="0">
            <a:spAutoFit/>
          </a:bodyPr>
          <a:lstStyle/>
          <a:p>
            <a:pPr marL="9525">
              <a:spcBef>
                <a:spcPts val="75"/>
              </a:spcBef>
            </a:pPr>
            <a:r>
              <a:rPr spc="-4" dirty="0"/>
              <a:t>d</a:t>
            </a:r>
            <a:r>
              <a:rPr spc="4" dirty="0"/>
              <a:t>e</a:t>
            </a:r>
            <a:r>
              <a:rPr dirty="0"/>
              <a:t>c</a:t>
            </a:r>
            <a:r>
              <a:rPr spc="-4" dirty="0"/>
              <a:t>l</a:t>
            </a:r>
            <a:r>
              <a:rPr spc="-8" dirty="0"/>
              <a:t>a</a:t>
            </a:r>
            <a:r>
              <a:rPr spc="-15" dirty="0"/>
              <a:t>r</a:t>
            </a:r>
            <a:r>
              <a:rPr spc="4" dirty="0"/>
              <a:t>e</a:t>
            </a:r>
            <a:r>
              <a:rPr dirty="0"/>
              <a:t>文件</a:t>
            </a:r>
          </a:p>
        </p:txBody>
      </p:sp>
      <p:sp>
        <p:nvSpPr>
          <p:cNvPr id="8" name="object 8"/>
          <p:cNvSpPr/>
          <p:nvPr/>
        </p:nvSpPr>
        <p:spPr>
          <a:xfrm>
            <a:off x="495539" y="2174336"/>
            <a:ext cx="3728697" cy="2462346"/>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7355E525-3831-378E-4D5C-63E9307F521A}"/>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387745F0-9FD9-8516-310B-7EF8E41DE8C3}"/>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3" y="1026033"/>
            <a:ext cx="5881688" cy="979114"/>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比如我们在</a:t>
            </a:r>
            <a:r>
              <a:rPr sz="1350" spc="-4" dirty="0">
                <a:solidFill>
                  <a:srgbClr val="404040"/>
                </a:solidFill>
                <a:latin typeface="微软雅黑"/>
                <a:cs typeface="微软雅黑"/>
              </a:rPr>
              <a:t>index.html</a:t>
            </a:r>
            <a:r>
              <a:rPr sz="1350" dirty="0">
                <a:solidFill>
                  <a:srgbClr val="404040"/>
                </a:solidFill>
                <a:latin typeface="微软雅黑"/>
                <a:cs typeface="微软雅黑"/>
              </a:rPr>
              <a:t>中直接引入了</a:t>
            </a:r>
            <a:r>
              <a:rPr sz="1350" spc="4" dirty="0">
                <a:solidFill>
                  <a:srgbClr val="404040"/>
                </a:solidFill>
                <a:latin typeface="微软雅黑"/>
                <a:cs typeface="微软雅黑"/>
              </a:rPr>
              <a:t>jQuery：</a:t>
            </a:r>
            <a:endParaRPr sz="1350">
              <a:latin typeface="微软雅黑"/>
              <a:cs typeface="微软雅黑"/>
            </a:endParaRPr>
          </a:p>
          <a:p>
            <a:pPr marL="411956" lvl="1" indent="-176213">
              <a:spcBef>
                <a:spcPts val="1223"/>
              </a:spcBef>
              <a:buFont typeface="Wingdings"/>
              <a:buChar char=""/>
              <a:tabLst>
                <a:tab pos="411956" algn="l"/>
              </a:tabLst>
            </a:pPr>
            <a:r>
              <a:rPr sz="1350" spc="-4" dirty="0">
                <a:solidFill>
                  <a:srgbClr val="404040"/>
                </a:solidFill>
                <a:latin typeface="微软雅黑"/>
                <a:cs typeface="微软雅黑"/>
              </a:rPr>
              <a:t>CDN</a:t>
            </a:r>
            <a:r>
              <a:rPr sz="1350" dirty="0">
                <a:solidFill>
                  <a:srgbClr val="404040"/>
                </a:solidFill>
                <a:latin typeface="微软雅黑"/>
                <a:cs typeface="微软雅黑"/>
              </a:rPr>
              <a:t>地址：</a:t>
            </a:r>
            <a:r>
              <a:rPr sz="1350" spc="53" dirty="0">
                <a:solidFill>
                  <a:srgbClr val="AD1F1F"/>
                </a:solidFill>
                <a:latin typeface="微软雅黑"/>
                <a:cs typeface="微软雅黑"/>
              </a:rPr>
              <a:t> </a:t>
            </a:r>
            <a:r>
              <a:rPr sz="1350" u="sng" spc="-4" dirty="0">
                <a:solidFill>
                  <a:srgbClr val="AD1F1F"/>
                </a:solidFill>
                <a:uFill>
                  <a:solidFill>
                    <a:srgbClr val="AD1F1F"/>
                  </a:solidFill>
                </a:uFill>
                <a:latin typeface="微软雅黑"/>
                <a:cs typeface="微软雅黑"/>
              </a:rPr>
              <a:t>https://cdn.bootcdn.net/ajax/libs/jquery/3.6.0/jquery.js</a:t>
            </a:r>
            <a:endParaRPr sz="1350">
              <a:latin typeface="微软雅黑"/>
              <a:cs typeface="微软雅黑"/>
            </a:endParaRPr>
          </a:p>
          <a:p>
            <a:pPr marL="180975" indent="-171450">
              <a:spcBef>
                <a:spcPts val="1529"/>
              </a:spcBef>
              <a:buFont typeface="Wingdings"/>
              <a:buChar char=""/>
              <a:tabLst>
                <a:tab pos="180975" algn="l"/>
              </a:tabLst>
            </a:pPr>
            <a:r>
              <a:rPr sz="1350" dirty="0">
                <a:solidFill>
                  <a:srgbClr val="404040"/>
                </a:solidFill>
                <a:latin typeface="微软雅黑"/>
                <a:cs typeface="微软雅黑"/>
              </a:rPr>
              <a:t>我们可以进行命名空间的声明：</a:t>
            </a:r>
            <a:endParaRPr sz="1350">
              <a:latin typeface="微软雅黑"/>
              <a:cs typeface="微软雅黑"/>
            </a:endParaRPr>
          </a:p>
        </p:txBody>
      </p:sp>
      <p:sp>
        <p:nvSpPr>
          <p:cNvPr id="7" name="object 7"/>
          <p:cNvSpPr txBox="1"/>
          <p:nvPr/>
        </p:nvSpPr>
        <p:spPr>
          <a:xfrm>
            <a:off x="202934" y="2996565"/>
            <a:ext cx="2326481"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在ma</a:t>
            </a:r>
            <a:r>
              <a:rPr sz="1350" spc="-4" dirty="0">
                <a:solidFill>
                  <a:srgbClr val="404040"/>
                </a:solidFill>
                <a:latin typeface="微软雅黑"/>
                <a:cs typeface="微软雅黑"/>
              </a:rPr>
              <a:t>i</a:t>
            </a:r>
            <a:r>
              <a:rPr sz="1350" dirty="0">
                <a:solidFill>
                  <a:srgbClr val="404040"/>
                </a:solidFill>
                <a:latin typeface="微软雅黑"/>
                <a:cs typeface="微软雅黑"/>
              </a:rPr>
              <a:t>n</a:t>
            </a:r>
            <a:r>
              <a:rPr sz="1350" spc="4" dirty="0">
                <a:solidFill>
                  <a:srgbClr val="404040"/>
                </a:solidFill>
                <a:latin typeface="微软雅黑"/>
                <a:cs typeface="微软雅黑"/>
              </a:rPr>
              <a:t>.t</a:t>
            </a:r>
            <a:r>
              <a:rPr sz="1350" dirty="0">
                <a:solidFill>
                  <a:srgbClr val="404040"/>
                </a:solidFill>
                <a:latin typeface="微软雅黑"/>
                <a:cs typeface="微软雅黑"/>
              </a:rPr>
              <a:t>s中就可以使用了：</a:t>
            </a:r>
            <a:endParaRPr sz="1350">
              <a:latin typeface="微软雅黑"/>
              <a:cs typeface="微软雅黑"/>
            </a:endParaRPr>
          </a:p>
        </p:txBody>
      </p:sp>
      <p:sp>
        <p:nvSpPr>
          <p:cNvPr id="8" name="object 8"/>
          <p:cNvSpPr txBox="1">
            <a:spLocks noGrp="1"/>
          </p:cNvSpPr>
          <p:nvPr>
            <p:ph type="title"/>
          </p:nvPr>
        </p:nvSpPr>
        <p:spPr>
          <a:xfrm>
            <a:off x="985043" y="214502"/>
            <a:ext cx="2637949" cy="425116"/>
          </a:xfrm>
          <a:prstGeom prst="rect">
            <a:avLst/>
          </a:prstGeom>
        </p:spPr>
        <p:txBody>
          <a:bodyPr vert="horz" wrap="square" lIns="0" tIns="9525" rIns="0" bIns="0" rtlCol="0">
            <a:spAutoFit/>
          </a:bodyPr>
          <a:lstStyle/>
          <a:p>
            <a:pPr marL="9525">
              <a:spcBef>
                <a:spcPts val="75"/>
              </a:spcBef>
            </a:pPr>
            <a:r>
              <a:rPr spc="-4" dirty="0"/>
              <a:t>d</a:t>
            </a:r>
            <a:r>
              <a:rPr spc="4" dirty="0"/>
              <a:t>e</a:t>
            </a:r>
            <a:r>
              <a:rPr dirty="0"/>
              <a:t>c</a:t>
            </a:r>
            <a:r>
              <a:rPr spc="-4" dirty="0"/>
              <a:t>l</a:t>
            </a:r>
            <a:r>
              <a:rPr spc="-8" dirty="0"/>
              <a:t>a</a:t>
            </a:r>
            <a:r>
              <a:rPr spc="-15" dirty="0"/>
              <a:t>r</a:t>
            </a:r>
            <a:r>
              <a:rPr spc="4" dirty="0"/>
              <a:t>e</a:t>
            </a:r>
            <a:r>
              <a:rPr dirty="0"/>
              <a:t>命名空间</a:t>
            </a:r>
          </a:p>
        </p:txBody>
      </p:sp>
      <p:sp>
        <p:nvSpPr>
          <p:cNvPr id="9" name="object 9"/>
          <p:cNvSpPr/>
          <p:nvPr/>
        </p:nvSpPr>
        <p:spPr>
          <a:xfrm>
            <a:off x="438352" y="2133904"/>
            <a:ext cx="3530532" cy="725975"/>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438354" y="3353301"/>
            <a:ext cx="4792696" cy="1379500"/>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a:extLst>
              <a:ext uri="{FF2B5EF4-FFF2-40B4-BE49-F238E27FC236}">
                <a16:creationId xmlns:a16="http://schemas.microsoft.com/office/drawing/2014/main" xmlns="" id="{0F88BA0D-0D4A-A385-5FA9-1DF129ED7FDB}"/>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a:extLst>
              <a:ext uri="{FF2B5EF4-FFF2-40B4-BE49-F238E27FC236}">
                <a16:creationId xmlns:a16="http://schemas.microsoft.com/office/drawing/2014/main" xmlns="" id="{A5D2EC83-CE33-40B4-CE2B-03586AA6FFF1}"/>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4488180" cy="979114"/>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spc="-4" dirty="0">
                <a:solidFill>
                  <a:srgbClr val="404040"/>
                </a:solidFill>
                <a:latin typeface="微软雅黑"/>
                <a:cs typeface="微软雅黑"/>
              </a:rPr>
              <a:t>tsconfig.json</a:t>
            </a:r>
            <a:r>
              <a:rPr sz="1350" dirty="0">
                <a:solidFill>
                  <a:srgbClr val="404040"/>
                </a:solidFill>
                <a:latin typeface="微软雅黑"/>
                <a:cs typeface="微软雅黑"/>
              </a:rPr>
              <a:t>是用于配置</a:t>
            </a:r>
            <a:r>
              <a:rPr sz="1350" spc="-11" dirty="0">
                <a:solidFill>
                  <a:srgbClr val="404040"/>
                </a:solidFill>
                <a:latin typeface="微软雅黑"/>
                <a:cs typeface="微软雅黑"/>
              </a:rPr>
              <a:t>TypeScript</a:t>
            </a:r>
            <a:r>
              <a:rPr sz="1350" dirty="0">
                <a:solidFill>
                  <a:srgbClr val="404040"/>
                </a:solidFill>
                <a:latin typeface="微软雅黑"/>
                <a:cs typeface="微软雅黑"/>
              </a:rPr>
              <a:t>编译时的配置选项：</a:t>
            </a:r>
            <a:endParaRPr sz="1350">
              <a:latin typeface="微软雅黑"/>
              <a:cs typeface="微软雅黑"/>
            </a:endParaRPr>
          </a:p>
          <a:p>
            <a:pPr marL="411956" lvl="1" indent="-176213">
              <a:spcBef>
                <a:spcPts val="1223"/>
              </a:spcBef>
              <a:buClr>
                <a:srgbClr val="404040"/>
              </a:buClr>
              <a:buFont typeface="Wingdings"/>
              <a:buChar char=""/>
              <a:tabLst>
                <a:tab pos="411956" algn="l"/>
              </a:tabLst>
            </a:pPr>
            <a:r>
              <a:rPr sz="1350" u="sng" spc="-4" dirty="0">
                <a:solidFill>
                  <a:srgbClr val="AD1F1F"/>
                </a:solidFill>
                <a:uFill>
                  <a:solidFill>
                    <a:srgbClr val="AD1F1F"/>
                  </a:solidFill>
                </a:uFill>
                <a:latin typeface="微软雅黑"/>
                <a:cs typeface="微软雅黑"/>
              </a:rPr>
              <a:t>https://</a:t>
            </a:r>
            <a:r>
              <a:rPr sz="1350" u="sng" spc="-4" dirty="0">
                <a:solidFill>
                  <a:srgbClr val="AD1F1F"/>
                </a:solidFill>
                <a:uFill>
                  <a:solidFill>
                    <a:srgbClr val="AD1F1F"/>
                  </a:solidFill>
                </a:uFill>
                <a:latin typeface="微软雅黑"/>
                <a:cs typeface="微软雅黑"/>
                <a:hlinkClick r:id="rId2"/>
              </a:rPr>
              <a:t>www.typescriptlang.org/tsconfig</a:t>
            </a:r>
            <a:endParaRPr sz="1350">
              <a:latin typeface="微软雅黑"/>
              <a:cs typeface="微软雅黑"/>
            </a:endParaRPr>
          </a:p>
          <a:p>
            <a:pPr marL="180975" indent="-171450">
              <a:spcBef>
                <a:spcPts val="1529"/>
              </a:spcBef>
              <a:buFont typeface="Wingdings"/>
              <a:buChar char=""/>
              <a:tabLst>
                <a:tab pos="180975" algn="l"/>
              </a:tabLst>
            </a:pPr>
            <a:r>
              <a:rPr sz="1350" dirty="0">
                <a:solidFill>
                  <a:srgbClr val="404040"/>
                </a:solidFill>
                <a:latin typeface="微软雅黑"/>
                <a:cs typeface="微软雅黑"/>
              </a:rPr>
              <a:t>我们这里讲解几个比较常见的：</a:t>
            </a:r>
            <a:endParaRPr sz="1350">
              <a:latin typeface="微软雅黑"/>
              <a:cs typeface="微软雅黑"/>
            </a:endParaRPr>
          </a:p>
        </p:txBody>
      </p:sp>
      <p:sp>
        <p:nvSpPr>
          <p:cNvPr id="7" name="object 7"/>
          <p:cNvSpPr txBox="1">
            <a:spLocks noGrp="1"/>
          </p:cNvSpPr>
          <p:nvPr>
            <p:ph type="title"/>
          </p:nvPr>
        </p:nvSpPr>
        <p:spPr>
          <a:xfrm>
            <a:off x="985043" y="214502"/>
            <a:ext cx="2926556" cy="425116"/>
          </a:xfrm>
          <a:prstGeom prst="rect">
            <a:avLst/>
          </a:prstGeom>
        </p:spPr>
        <p:txBody>
          <a:bodyPr vert="horz" wrap="square" lIns="0" tIns="9525" rIns="0" bIns="0" rtlCol="0">
            <a:spAutoFit/>
          </a:bodyPr>
          <a:lstStyle/>
          <a:p>
            <a:pPr marL="9525">
              <a:spcBef>
                <a:spcPts val="75"/>
              </a:spcBef>
            </a:pPr>
            <a:r>
              <a:rPr spc="-4" dirty="0"/>
              <a:t>tsconfig.json</a:t>
            </a:r>
            <a:r>
              <a:rPr dirty="0"/>
              <a:t>文件</a:t>
            </a:r>
          </a:p>
        </p:txBody>
      </p:sp>
      <p:sp>
        <p:nvSpPr>
          <p:cNvPr id="8" name="object 8"/>
          <p:cNvSpPr/>
          <p:nvPr/>
        </p:nvSpPr>
        <p:spPr>
          <a:xfrm>
            <a:off x="379378" y="2116945"/>
            <a:ext cx="6267044" cy="2863556"/>
          </a:xfrm>
          <a:prstGeom prst="rect">
            <a:avLst/>
          </a:prstGeom>
          <a:blipFill>
            <a:blip r:embed="rId3"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F4F0B03B-C24E-BED2-B7BE-12D139ED0D68}"/>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3E14C00E-9FE9-C606-8138-0B1B3C1052A8}"/>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p:nvPr/>
        </p:nvSpPr>
        <p:spPr>
          <a:xfrm>
            <a:off x="534516" y="913793"/>
            <a:ext cx="4441967" cy="4082653"/>
          </a:xfrm>
          <a:prstGeom prst="rect">
            <a:avLst/>
          </a:prstGeom>
          <a:blipFill>
            <a:blip r:embed="rId2" cstate="print"/>
            <a:stretch>
              <a:fillRect/>
            </a:stretch>
          </a:blipFill>
        </p:spPr>
        <p:txBody>
          <a:bodyPr wrap="square" lIns="0" tIns="0" rIns="0" bIns="0" rtlCol="0"/>
          <a:lstStyle/>
          <a:p>
            <a:endParaRPr sz="1350"/>
          </a:p>
        </p:txBody>
      </p:sp>
      <p:sp>
        <p:nvSpPr>
          <p:cNvPr id="7" name="object 7"/>
          <p:cNvSpPr txBox="1">
            <a:spLocks noGrp="1"/>
          </p:cNvSpPr>
          <p:nvPr>
            <p:ph type="title"/>
          </p:nvPr>
        </p:nvSpPr>
        <p:spPr>
          <a:xfrm>
            <a:off x="985043" y="214502"/>
            <a:ext cx="2926556" cy="425116"/>
          </a:xfrm>
          <a:prstGeom prst="rect">
            <a:avLst/>
          </a:prstGeom>
        </p:spPr>
        <p:txBody>
          <a:bodyPr vert="horz" wrap="square" lIns="0" tIns="9525" rIns="0" bIns="0" rtlCol="0">
            <a:spAutoFit/>
          </a:bodyPr>
          <a:lstStyle/>
          <a:p>
            <a:pPr marL="9525">
              <a:spcBef>
                <a:spcPts val="75"/>
              </a:spcBef>
            </a:pPr>
            <a:r>
              <a:rPr spc="-4" dirty="0"/>
              <a:t>tsconfig.json</a:t>
            </a:r>
            <a:r>
              <a:rPr dirty="0"/>
              <a:t>文件</a:t>
            </a:r>
          </a:p>
        </p:txBody>
      </p:sp>
      <p:pic>
        <p:nvPicPr>
          <p:cNvPr id="10" name="图片 9" descr="标志-横排 [转换].png">
            <a:extLst>
              <a:ext uri="{FF2B5EF4-FFF2-40B4-BE49-F238E27FC236}">
                <a16:creationId xmlns:a16="http://schemas.microsoft.com/office/drawing/2014/main" xmlns="" id="{2217E674-58B6-E13C-2796-63ABCD494B9B}"/>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CAC1AE9B-A51B-186B-CBE8-5C30DDF67A7A}"/>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635"/>
            <a:ext cx="691642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使用</a:t>
            </a:r>
            <a:r>
              <a:rPr lang="en-US" altLang="zh-CN" b="1" dirty="0">
                <a:solidFill>
                  <a:schemeClr val="bg2"/>
                </a:solidFill>
                <a:latin typeface="微软雅黑" panose="020B0503020204020204" charset="-122"/>
                <a:ea typeface="微软雅黑" panose="020B0503020204020204" charset="-122"/>
                <a:sym typeface="Helvetica"/>
              </a:rPr>
              <a:t>vue3+ts+antd</a:t>
            </a:r>
            <a:r>
              <a:rPr lang="zh-CN" altLang="en-US" b="1" dirty="0">
                <a:solidFill>
                  <a:schemeClr val="bg2"/>
                </a:solidFill>
                <a:latin typeface="微软雅黑" panose="020B0503020204020204" charset="-122"/>
                <a:ea typeface="微软雅黑" panose="020B0503020204020204" charset="-122"/>
                <a:sym typeface="Helvetica"/>
              </a:rPr>
              <a:t>开发</a:t>
            </a:r>
            <a:r>
              <a:rPr lang="zh-CN" altLang="en-US" b="1">
                <a:solidFill>
                  <a:schemeClr val="bg2"/>
                </a:solidFill>
                <a:latin typeface="微软雅黑" panose="020B0503020204020204" charset="-122"/>
                <a:ea typeface="微软雅黑" panose="020B0503020204020204" charset="-122"/>
                <a:sym typeface="Helvetica"/>
              </a:rPr>
              <a:t>一</a:t>
            </a:r>
            <a:r>
              <a:rPr lang="zh-CN" altLang="en-US" b="1" smtClean="0">
                <a:solidFill>
                  <a:schemeClr val="bg2"/>
                </a:solidFill>
                <a:latin typeface="微软雅黑" panose="020B0503020204020204" charset="-122"/>
                <a:ea typeface="微软雅黑" panose="020B0503020204020204" charset="-122"/>
                <a:sym typeface="Helvetica"/>
              </a:rPr>
              <a:t>个页面</a:t>
            </a:r>
            <a:endParaRPr lang="zh-CN" altLang="en-US" b="1" dirty="0">
              <a:solidFill>
                <a:schemeClr val="bg2"/>
              </a:solidFill>
              <a:latin typeface="微软雅黑" panose="020B0503020204020204" charset="-122"/>
              <a:ea typeface="微软雅黑" panose="020B0503020204020204" charset="-122"/>
              <a:sym typeface="Helvetica"/>
            </a:endParaRPr>
          </a:p>
        </p:txBody>
      </p:sp>
      <p:pic>
        <p:nvPicPr>
          <p:cNvPr id="39937" name="Picture 1"/>
          <p:cNvPicPr>
            <a:picLocks noChangeAspect="1" noChangeArrowheads="1"/>
          </p:cNvPicPr>
          <p:nvPr/>
        </p:nvPicPr>
        <p:blipFill>
          <a:blip r:embed="rId4" cstate="print"/>
          <a:srcRect/>
          <a:stretch>
            <a:fillRect/>
          </a:stretch>
        </p:blipFill>
        <p:spPr bwMode="auto">
          <a:xfrm>
            <a:off x="854208" y="986385"/>
            <a:ext cx="7485319" cy="3652992"/>
          </a:xfrm>
          <a:prstGeom prst="rect">
            <a:avLst/>
          </a:prstGeom>
          <a:noFill/>
          <a:ln w="9525">
            <a:noFill/>
            <a:miter lim="800000"/>
            <a:headEnd/>
            <a:tailEnd/>
          </a:ln>
        </p:spPr>
      </p:pic>
    </p:spTree>
    <p:extLst>
      <p:ext uri="{BB962C8B-B14F-4D97-AF65-F5344CB8AC3E}">
        <p14:creationId xmlns:p14="http://schemas.microsoft.com/office/powerpoint/2010/main" xmlns="" val="3182391420"/>
      </p:ext>
    </p:extLst>
  </p:cSld>
  <p:clrMapOvr>
    <a:masterClrMapping/>
  </p:clrMapOvr>
  <p:transition spd="med"/>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635"/>
            <a:ext cx="691642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Vue 组件两种不同风格：选项式 API 和组合式 API</a:t>
            </a:r>
          </a:p>
        </p:txBody>
      </p:sp>
      <p:pic>
        <p:nvPicPr>
          <p:cNvPr id="8" name="图片 7"/>
          <p:cNvPicPr>
            <a:picLocks noChangeAspect="1"/>
          </p:cNvPicPr>
          <p:nvPr/>
        </p:nvPicPr>
        <p:blipFill>
          <a:blip r:embed="rId4" cstate="print"/>
          <a:stretch>
            <a:fillRect/>
          </a:stretch>
        </p:blipFill>
        <p:spPr>
          <a:xfrm>
            <a:off x="892175" y="1038225"/>
            <a:ext cx="3395345" cy="3810000"/>
          </a:xfrm>
          <a:prstGeom prst="rect">
            <a:avLst/>
          </a:prstGeom>
        </p:spPr>
      </p:pic>
      <p:pic>
        <p:nvPicPr>
          <p:cNvPr id="9" name="图片 8"/>
          <p:cNvPicPr>
            <a:picLocks noChangeAspect="1"/>
          </p:cNvPicPr>
          <p:nvPr/>
        </p:nvPicPr>
        <p:blipFill>
          <a:blip r:embed="rId5" cstate="print"/>
          <a:stretch>
            <a:fillRect/>
          </a:stretch>
        </p:blipFill>
        <p:spPr>
          <a:xfrm>
            <a:off x="4940300" y="1106805"/>
            <a:ext cx="3703955" cy="3673475"/>
          </a:xfrm>
          <a:prstGeom prst="rect">
            <a:avLst/>
          </a:prstGeom>
        </p:spPr>
      </p:pic>
    </p:spTree>
  </p:cSld>
  <p:clrMapOvr>
    <a:masterClrMapping/>
  </p:clrMapOvr>
  <p:transition spd="med"/>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5"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组合式 API：setup()</a:t>
            </a:r>
          </a:p>
        </p:txBody>
      </p:sp>
      <p:sp>
        <p:nvSpPr>
          <p:cNvPr id="7" name="文本框 6"/>
          <p:cNvSpPr txBox="1"/>
          <p:nvPr/>
        </p:nvSpPr>
        <p:spPr>
          <a:xfrm>
            <a:off x="1447800" y="624071"/>
            <a:ext cx="6545580" cy="305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altLang="en-US" sz="1400" dirty="0">
                <a:sym typeface="+mn-ea"/>
              </a:rPr>
              <a:t>setup() 钩子是在组件中使用组合式 API 的入口</a:t>
            </a:r>
          </a:p>
        </p:txBody>
      </p:sp>
      <p:sp>
        <p:nvSpPr>
          <p:cNvPr id="2" name="文本框 1"/>
          <p:cNvSpPr txBox="1"/>
          <p:nvPr>
            <p:custDataLst>
              <p:tags r:id="rId1"/>
            </p:custDataLst>
          </p:nvPr>
        </p:nvSpPr>
        <p:spPr>
          <a:xfrm>
            <a:off x="445135" y="929005"/>
            <a:ext cx="4492625" cy="3668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R="0" algn="l" defTabSz="914400" rtl="0" fontAlgn="auto" latinLnBrk="0" hangingPunct="0">
              <a:lnSpc>
                <a:spcPct val="100000"/>
              </a:lnSpc>
              <a:spcBef>
                <a:spcPts val="0"/>
              </a:spcBef>
              <a:spcAft>
                <a:spcPts val="0"/>
              </a:spcAft>
              <a:buClrTx/>
              <a:buSzTx/>
            </a:pPr>
            <a:r>
              <a:rPr lang="zh-CN" altLang="en-US" sz="1400" dirty="0">
                <a:sym typeface="+mn-ea"/>
              </a:rPr>
              <a:t>&lt;script&gt;</a:t>
            </a:r>
          </a:p>
          <a:p>
            <a:pPr marR="0" algn="l" defTabSz="914400" rtl="0" fontAlgn="auto" latinLnBrk="0" hangingPunct="0">
              <a:lnSpc>
                <a:spcPct val="100000"/>
              </a:lnSpc>
              <a:spcBef>
                <a:spcPts val="0"/>
              </a:spcBef>
              <a:spcAft>
                <a:spcPts val="0"/>
              </a:spcAft>
              <a:buClrTx/>
              <a:buSzTx/>
            </a:pPr>
            <a:r>
              <a:rPr lang="zh-CN" altLang="en-US" sz="1400" dirty="0">
                <a:sym typeface="+mn-ea"/>
              </a:rPr>
              <a:t>import { ref } from 'vue'</a:t>
            </a:r>
          </a:p>
          <a:p>
            <a:pPr marR="0" algn="l" defTabSz="914400" rtl="0" fontAlgn="auto" latinLnBrk="0" hangingPunct="0">
              <a:lnSpc>
                <a:spcPct val="100000"/>
              </a:lnSpc>
              <a:spcBef>
                <a:spcPts val="0"/>
              </a:spcBef>
              <a:spcAft>
                <a:spcPts val="0"/>
              </a:spcAft>
              <a:buClrTx/>
              <a:buSzTx/>
            </a:pPr>
            <a:r>
              <a:rPr lang="zh-CN" altLang="en-US" sz="1400" dirty="0">
                <a:sym typeface="+mn-ea"/>
              </a:rPr>
              <a:t>export default {</a:t>
            </a:r>
          </a:p>
          <a:p>
            <a:pPr marR="0" algn="l" defTabSz="914400" rtl="0" fontAlgn="auto" latinLnBrk="0" hangingPunct="0">
              <a:lnSpc>
                <a:spcPct val="100000"/>
              </a:lnSpc>
              <a:spcBef>
                <a:spcPts val="0"/>
              </a:spcBef>
              <a:spcAft>
                <a:spcPts val="0"/>
              </a:spcAft>
              <a:buClrTx/>
              <a:buSzTx/>
            </a:pPr>
            <a:r>
              <a:rPr lang="zh-CN" altLang="en-US" sz="1400" dirty="0">
                <a:sym typeface="+mn-ea"/>
              </a:rPr>
              <a:t>  setup() {</a:t>
            </a:r>
          </a:p>
          <a:p>
            <a:pPr marR="0" algn="l" defTabSz="914400" rtl="0" fontAlgn="auto" latinLnBrk="0" hangingPunct="0">
              <a:lnSpc>
                <a:spcPct val="100000"/>
              </a:lnSpc>
              <a:spcBef>
                <a:spcPts val="0"/>
              </a:spcBef>
              <a:spcAft>
                <a:spcPts val="0"/>
              </a:spcAft>
              <a:buClrTx/>
              <a:buSzTx/>
            </a:pPr>
            <a:r>
              <a:rPr lang="zh-CN" altLang="en-US" sz="1400" dirty="0">
                <a:sym typeface="+mn-ea"/>
              </a:rPr>
              <a:t>    const count = ref(0)</a:t>
            </a:r>
          </a:p>
          <a:p>
            <a:pPr marR="0" algn="l" defTabSz="914400" rtl="0" fontAlgn="auto" latinLnBrk="0" hangingPunct="0">
              <a:lnSpc>
                <a:spcPct val="100000"/>
              </a:lnSpc>
              <a:spcBef>
                <a:spcPts val="0"/>
              </a:spcBef>
              <a:spcAft>
                <a:spcPts val="0"/>
              </a:spcAft>
              <a:buClrTx/>
              <a:buSzTx/>
            </a:pPr>
            <a:r>
              <a:rPr lang="zh-CN" altLang="en-US" sz="1400" dirty="0">
                <a:sym typeface="+mn-ea"/>
              </a:rPr>
              <a:t>    // 返回值会暴露给模板和其他的选项式 API 钩子</a:t>
            </a:r>
          </a:p>
          <a:p>
            <a:pPr marR="0" algn="l" defTabSz="914400" rtl="0" fontAlgn="auto" latinLnBrk="0" hangingPunct="0">
              <a:lnSpc>
                <a:spcPct val="100000"/>
              </a:lnSpc>
              <a:spcBef>
                <a:spcPts val="0"/>
              </a:spcBef>
              <a:spcAft>
                <a:spcPts val="0"/>
              </a:spcAft>
              <a:buClrTx/>
              <a:buSzTx/>
            </a:pPr>
            <a:r>
              <a:rPr lang="zh-CN" altLang="en-US" sz="1400" dirty="0">
                <a:sym typeface="+mn-ea"/>
              </a:rPr>
              <a:t>    return {</a:t>
            </a:r>
          </a:p>
          <a:p>
            <a:pPr marR="0" algn="l" defTabSz="914400" rtl="0" fontAlgn="auto" latinLnBrk="0" hangingPunct="0">
              <a:lnSpc>
                <a:spcPct val="100000"/>
              </a:lnSpc>
              <a:spcBef>
                <a:spcPts val="0"/>
              </a:spcBef>
              <a:spcAft>
                <a:spcPts val="0"/>
              </a:spcAft>
              <a:buClrTx/>
              <a:buSzTx/>
            </a:pPr>
            <a:r>
              <a:rPr lang="zh-CN" altLang="en-US" sz="1400" dirty="0">
                <a:sym typeface="+mn-ea"/>
              </a:rPr>
              <a:t>      count</a:t>
            </a:r>
          </a:p>
          <a:p>
            <a:pPr marR="0" algn="l" defTabSz="914400" rtl="0" fontAlgn="auto" latinLnBrk="0" hangingPunct="0">
              <a:lnSpc>
                <a:spcPct val="100000"/>
              </a:lnSpc>
              <a:spcBef>
                <a:spcPts val="0"/>
              </a:spcBef>
              <a:spcAft>
                <a:spcPts val="0"/>
              </a:spcAft>
              <a:buClrTx/>
              <a:buSzTx/>
            </a:pPr>
            <a:r>
              <a:rPr lang="zh-CN" altLang="en-US" sz="1400" dirty="0">
                <a:sym typeface="+mn-ea"/>
              </a:rPr>
              <a:t>    }</a:t>
            </a:r>
          </a:p>
          <a:p>
            <a:pPr marR="0" algn="l" defTabSz="914400" rtl="0" fontAlgn="auto" latinLnBrk="0" hangingPunct="0">
              <a:lnSpc>
                <a:spcPct val="100000"/>
              </a:lnSpc>
              <a:spcBef>
                <a:spcPts val="0"/>
              </a:spcBef>
              <a:spcAft>
                <a:spcPts val="0"/>
              </a:spcAft>
              <a:buClrTx/>
              <a:buSzTx/>
            </a:pPr>
            <a:r>
              <a:rPr lang="zh-CN" altLang="en-US" sz="1400" dirty="0">
                <a:sym typeface="+mn-ea"/>
              </a:rPr>
              <a:t>  },</a:t>
            </a:r>
          </a:p>
          <a:p>
            <a:pPr marR="0" algn="l" defTabSz="914400" rtl="0" fontAlgn="auto" latinLnBrk="0" hangingPunct="0">
              <a:lnSpc>
                <a:spcPct val="100000"/>
              </a:lnSpc>
              <a:spcBef>
                <a:spcPts val="0"/>
              </a:spcBef>
              <a:spcAft>
                <a:spcPts val="0"/>
              </a:spcAft>
              <a:buClrTx/>
              <a:buSzTx/>
            </a:pPr>
            <a:r>
              <a:rPr lang="zh-CN" altLang="en-US" sz="1400" dirty="0">
                <a:sym typeface="+mn-ea"/>
              </a:rPr>
              <a:t>  mounted() {</a:t>
            </a:r>
          </a:p>
          <a:p>
            <a:pPr marR="0" algn="l" defTabSz="914400" rtl="0" fontAlgn="auto" latinLnBrk="0" hangingPunct="0">
              <a:lnSpc>
                <a:spcPct val="100000"/>
              </a:lnSpc>
              <a:spcBef>
                <a:spcPts val="0"/>
              </a:spcBef>
              <a:spcAft>
                <a:spcPts val="0"/>
              </a:spcAft>
              <a:buClrTx/>
              <a:buSzTx/>
            </a:pPr>
            <a:r>
              <a:rPr lang="zh-CN" altLang="en-US" sz="1400" dirty="0">
                <a:sym typeface="+mn-ea"/>
              </a:rPr>
              <a:t>    console.log(this.count) // 0</a:t>
            </a:r>
          </a:p>
          <a:p>
            <a:pPr marR="0" algn="l" defTabSz="914400" rtl="0" fontAlgn="auto" latinLnBrk="0" hangingPunct="0">
              <a:lnSpc>
                <a:spcPct val="100000"/>
              </a:lnSpc>
              <a:spcBef>
                <a:spcPts val="0"/>
              </a:spcBef>
              <a:spcAft>
                <a:spcPts val="0"/>
              </a:spcAft>
              <a:buClrTx/>
              <a:buSzTx/>
            </a:pPr>
            <a:r>
              <a:rPr lang="zh-CN" altLang="en-US" sz="1400" dirty="0">
                <a:sym typeface="+mn-ea"/>
              </a:rPr>
              <a:t>  }</a:t>
            </a:r>
          </a:p>
          <a:p>
            <a:pPr marR="0" algn="l" defTabSz="914400" rtl="0" fontAlgn="auto" latinLnBrk="0" hangingPunct="0">
              <a:lnSpc>
                <a:spcPct val="100000"/>
              </a:lnSpc>
              <a:spcBef>
                <a:spcPts val="0"/>
              </a:spcBef>
              <a:spcAft>
                <a:spcPts val="0"/>
              </a:spcAft>
              <a:buClrTx/>
              <a:buSzTx/>
            </a:pPr>
            <a:r>
              <a:rPr lang="zh-CN" altLang="en-US" sz="1400" dirty="0">
                <a:sym typeface="+mn-ea"/>
              </a:rPr>
              <a:t>}</a:t>
            </a:r>
          </a:p>
          <a:p>
            <a:pPr marR="0" algn="l" defTabSz="914400" rtl="0" fontAlgn="auto" latinLnBrk="0" hangingPunct="0">
              <a:lnSpc>
                <a:spcPct val="100000"/>
              </a:lnSpc>
              <a:spcBef>
                <a:spcPts val="0"/>
              </a:spcBef>
              <a:spcAft>
                <a:spcPts val="0"/>
              </a:spcAft>
              <a:buClrTx/>
              <a:buSzTx/>
            </a:pPr>
            <a:r>
              <a:rPr lang="zh-CN" altLang="en-US" sz="1400" dirty="0">
                <a:sym typeface="+mn-ea"/>
              </a:rPr>
              <a:t>&lt;/script&gt;</a:t>
            </a: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p>
          <a:p>
            <a:pPr marR="0" algn="l" defTabSz="914400" rtl="0" fontAlgn="auto" latinLnBrk="0" hangingPunct="0">
              <a:lnSpc>
                <a:spcPct val="100000"/>
              </a:lnSpc>
              <a:spcBef>
                <a:spcPts val="0"/>
              </a:spcBef>
              <a:spcAft>
                <a:spcPts val="0"/>
              </a:spcAft>
              <a:buClrTx/>
              <a:buSzTx/>
            </a:pPr>
            <a:r>
              <a:rPr lang="zh-CN" altLang="en-US" sz="1400" dirty="0">
                <a:sym typeface="+mn-ea"/>
              </a:rPr>
              <a:t>  &lt;button @click="count++"&gt;{{ count }}&lt;/button&gt;</a:t>
            </a: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p>
        </p:txBody>
      </p:sp>
      <p:sp>
        <p:nvSpPr>
          <p:cNvPr id="3" name="文本框 2"/>
          <p:cNvSpPr txBox="1"/>
          <p:nvPr>
            <p:custDataLst>
              <p:tags r:id="rId2"/>
            </p:custDataLst>
          </p:nvPr>
        </p:nvSpPr>
        <p:spPr>
          <a:xfrm>
            <a:off x="4975860" y="996315"/>
            <a:ext cx="3899535" cy="3668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R="0" algn="l" defTabSz="914400" rtl="0" fontAlgn="auto" latinLnBrk="0" hangingPunct="0">
              <a:lnSpc>
                <a:spcPct val="100000"/>
              </a:lnSpc>
              <a:spcBef>
                <a:spcPts val="0"/>
              </a:spcBef>
              <a:spcAft>
                <a:spcPts val="0"/>
              </a:spcAft>
              <a:buClrTx/>
              <a:buSzTx/>
            </a:pPr>
            <a:r>
              <a:rPr lang="zh-CN" altLang="en-US" sz="1400" dirty="0">
                <a:sym typeface="+mn-ea"/>
              </a:rPr>
              <a:t>语法糖写法</a:t>
            </a:r>
            <a:r>
              <a:rPr lang="en-US" altLang="zh-CN" sz="1400" dirty="0">
                <a:sym typeface="+mn-ea"/>
              </a:rPr>
              <a:t> </a:t>
            </a:r>
            <a:r>
              <a:rPr lang="zh-CN" altLang="en-US" sz="1400" dirty="0">
                <a:sym typeface="+mn-ea"/>
              </a:rPr>
              <a:t>推荐使用</a:t>
            </a:r>
          </a:p>
          <a:p>
            <a:pPr marR="0" algn="l" defTabSz="914400" rtl="0" fontAlgn="auto" latinLnBrk="0" hangingPunct="0">
              <a:lnSpc>
                <a:spcPct val="100000"/>
              </a:lnSpc>
              <a:spcBef>
                <a:spcPts val="0"/>
              </a:spcBef>
              <a:spcAft>
                <a:spcPts val="0"/>
              </a:spcAft>
              <a:buClrTx/>
              <a:buSzTx/>
            </a:pPr>
            <a:r>
              <a:rPr lang="zh-CN" altLang="en-US" sz="1400" dirty="0">
                <a:sym typeface="+mn-ea"/>
              </a:rPr>
              <a:t>&lt;script</a:t>
            </a:r>
            <a:r>
              <a:rPr lang="en-US" altLang="zh-CN" sz="1400" dirty="0">
                <a:sym typeface="+mn-ea"/>
              </a:rPr>
              <a:t> setup</a:t>
            </a:r>
            <a:r>
              <a:rPr lang="zh-CN" altLang="en-US" sz="1400" dirty="0">
                <a:sym typeface="+mn-ea"/>
              </a:rPr>
              <a:t>&gt;</a:t>
            </a:r>
            <a:r>
              <a:rPr lang="en-US" altLang="zh-CN" sz="1400" dirty="0">
                <a:sym typeface="+mn-ea"/>
              </a:rPr>
              <a: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import { ref } from 'vue'</a:t>
            </a:r>
          </a:p>
          <a:p>
            <a:pPr marR="0" algn="l" defTabSz="914400" rtl="0" fontAlgn="auto" latinLnBrk="0" hangingPunct="0">
              <a:lnSpc>
                <a:spcPct val="100000"/>
              </a:lnSpc>
              <a:spcBef>
                <a:spcPts val="0"/>
              </a:spcBef>
              <a:spcAft>
                <a:spcPts val="0"/>
              </a:spcAft>
              <a:buClrTx/>
              <a:buSzTx/>
            </a:pPr>
            <a:r>
              <a:rPr lang="zh-CN" altLang="en-US" sz="1400" dirty="0">
                <a:sym typeface="+mn-ea"/>
              </a:rPr>
              <a:t>const count = ref(0)</a:t>
            </a:r>
          </a:p>
          <a:p>
            <a:pPr marR="0" algn="l" defTabSz="914400" rtl="0" fontAlgn="auto" latinLnBrk="0" hangingPunct="0">
              <a:lnSpc>
                <a:spcPct val="100000"/>
              </a:lnSpc>
              <a:spcBef>
                <a:spcPts val="0"/>
              </a:spcBef>
              <a:spcAft>
                <a:spcPts val="0"/>
              </a:spcAft>
              <a:buClrTx/>
              <a:buSzTx/>
            </a:pPr>
            <a:r>
              <a:rPr lang="zh-CN" altLang="en-US" sz="1400" dirty="0">
                <a:sym typeface="+mn-ea"/>
              </a:rPr>
              <a:t>onMounted(() =&gt; {</a:t>
            </a:r>
          </a:p>
          <a:p>
            <a:pPr marR="0" algn="l" defTabSz="914400" rtl="0" fontAlgn="auto" latinLnBrk="0" hangingPunct="0">
              <a:lnSpc>
                <a:spcPct val="100000"/>
              </a:lnSpc>
              <a:spcBef>
                <a:spcPts val="0"/>
              </a:spcBef>
              <a:spcAft>
                <a:spcPts val="0"/>
              </a:spcAft>
              <a:buClrTx/>
              <a:buSzTx/>
            </a:pPr>
            <a:r>
              <a:rPr lang="zh-CN" altLang="en-US" sz="1400" dirty="0">
                <a:sym typeface="+mn-ea"/>
              </a:rPr>
              <a:t>  console.log(this.count) // 0</a:t>
            </a:r>
          </a:p>
          <a:p>
            <a:pPr marR="0" algn="l" defTabSz="914400" rtl="0" fontAlgn="auto" latinLnBrk="0" hangingPunct="0">
              <a:lnSpc>
                <a:spcPct val="100000"/>
              </a:lnSpc>
              <a:spcBef>
                <a:spcPts val="0"/>
              </a:spcBef>
              <a:spcAft>
                <a:spcPts val="0"/>
              </a:spcAft>
              <a:buClrTx/>
              <a:buSzTx/>
            </a:pPr>
            <a:r>
              <a:rPr lang="zh-CN" altLang="en-US" sz="1400" dirty="0">
                <a:sym typeface="+mn-ea"/>
              </a:rPr>
              <a:t>})</a:t>
            </a:r>
          </a:p>
          <a:p>
            <a:pPr marR="0" algn="l" defTabSz="914400" rtl="0" fontAlgn="auto" latinLnBrk="0" hangingPunct="0">
              <a:lnSpc>
                <a:spcPct val="100000"/>
              </a:lnSpc>
              <a:spcBef>
                <a:spcPts val="0"/>
              </a:spcBef>
              <a:spcAft>
                <a:spcPts val="0"/>
              </a:spcAft>
              <a:buClrTx/>
              <a:buSzTx/>
            </a:pPr>
            <a:r>
              <a:rPr lang="zh-CN" altLang="en-US" sz="1400" dirty="0">
                <a:sym typeface="+mn-ea"/>
              </a:rPr>
              <a:t>&lt;/script&gt;</a:t>
            </a: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p>
          <a:p>
            <a:pPr marR="0" algn="l" defTabSz="914400" rtl="0" fontAlgn="auto" latinLnBrk="0" hangingPunct="0">
              <a:lnSpc>
                <a:spcPct val="100000"/>
              </a:lnSpc>
              <a:spcBef>
                <a:spcPts val="0"/>
              </a:spcBef>
              <a:spcAft>
                <a:spcPts val="0"/>
              </a:spcAft>
              <a:buClrTx/>
              <a:buSzTx/>
            </a:pPr>
            <a:r>
              <a:rPr lang="zh-CN" altLang="en-US" sz="1400" dirty="0">
                <a:sym typeface="+mn-ea"/>
              </a:rPr>
              <a:t>  &lt;button @click="count++"&gt;{{ count }}&lt;/button&gt;</a:t>
            </a: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8、ant </a:t>
            </a:r>
            <a:r>
              <a:rPr kumimoji="0" lang="en-US" altLang="zh-CN" b="1" i="0" u="none" strike="noStrike" cap="none" spc="0" normalizeH="0" baseline="0" dirty="0" smtClean="0">
                <a:ln>
                  <a:noFill/>
                </a:ln>
                <a:solidFill>
                  <a:schemeClr val="bg2"/>
                </a:solidFill>
                <a:effectLst/>
                <a:uFillTx/>
                <a:latin typeface="微软雅黑" panose="020B0503020204020204" charset="-122"/>
                <a:ea typeface="微软雅黑" panose="020B0503020204020204" charset="-122"/>
                <a:cs typeface="+mj-cs"/>
                <a:sym typeface="Helvetica"/>
              </a:rPr>
              <a:t>design of </a:t>
            </a:r>
            <a:r>
              <a:rPr kumimoji="0" lang="en-US" altLang="zh-CN" b="1" i="0" u="none" strike="noStrike" cap="none" spc="0" normalizeH="0" baseline="0" dirty="0" err="1" smtClean="0">
                <a:ln>
                  <a:noFill/>
                </a:ln>
                <a:solidFill>
                  <a:schemeClr val="bg2"/>
                </a:solidFill>
                <a:effectLst/>
                <a:uFillTx/>
                <a:latin typeface="微软雅黑" panose="020B0503020204020204" charset="-122"/>
                <a:ea typeface="微软雅黑" panose="020B0503020204020204" charset="-122"/>
                <a:cs typeface="+mj-cs"/>
                <a:sym typeface="Helvetica"/>
              </a:rPr>
              <a:t>vue</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816476"/>
            <a:ext cx="6545580"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sz="1600" dirty="0" err="1">
                <a:solidFill>
                  <a:schemeClr val="tx1">
                    <a:lumMod val="85000"/>
                    <a:lumOff val="15000"/>
                  </a:schemeClr>
                </a:solidFill>
                <a:latin typeface="Helvetica"/>
                <a:cs typeface="Helvetica"/>
                <a:sym typeface="+mn-ea"/>
              </a:rPr>
              <a:t>由蚂蚁金服开发的一套基于</a:t>
            </a:r>
            <a:r>
              <a:rPr sz="1600" dirty="0">
                <a:solidFill>
                  <a:schemeClr val="tx1">
                    <a:lumMod val="85000"/>
                    <a:lumOff val="15000"/>
                  </a:schemeClr>
                </a:solidFill>
                <a:latin typeface="Helvetica"/>
                <a:cs typeface="Helvetica"/>
                <a:sym typeface="+mn-ea"/>
              </a:rPr>
              <a:t> Ant Design 和 </a:t>
            </a:r>
            <a:r>
              <a:rPr sz="1600" dirty="0" err="1">
                <a:solidFill>
                  <a:schemeClr val="tx1">
                    <a:lumMod val="85000"/>
                    <a:lumOff val="15000"/>
                  </a:schemeClr>
                </a:solidFill>
                <a:latin typeface="Helvetica"/>
                <a:cs typeface="Helvetica"/>
                <a:sym typeface="+mn-ea"/>
              </a:rPr>
              <a:t>Vue</a:t>
            </a:r>
            <a:r>
              <a:rPr sz="1600" dirty="0">
                <a:solidFill>
                  <a:schemeClr val="tx1">
                    <a:lumMod val="85000"/>
                    <a:lumOff val="15000"/>
                  </a:schemeClr>
                </a:solidFill>
                <a:latin typeface="Helvetica"/>
                <a:cs typeface="Helvetica"/>
                <a:sym typeface="+mn-ea"/>
              </a:rPr>
              <a:t> 的 </a:t>
            </a:r>
            <a:r>
              <a:rPr sz="1600" dirty="0" err="1">
                <a:solidFill>
                  <a:schemeClr val="tx1">
                    <a:lumMod val="85000"/>
                    <a:lumOff val="15000"/>
                  </a:schemeClr>
                </a:solidFill>
                <a:latin typeface="Helvetica"/>
                <a:cs typeface="Helvetica"/>
                <a:sym typeface="+mn-ea"/>
              </a:rPr>
              <a:t>企业级</a:t>
            </a:r>
            <a:r>
              <a:rPr sz="1600" dirty="0">
                <a:solidFill>
                  <a:schemeClr val="tx1">
                    <a:lumMod val="85000"/>
                    <a:lumOff val="15000"/>
                  </a:schemeClr>
                </a:solidFill>
                <a:latin typeface="Helvetica"/>
                <a:cs typeface="Helvetica"/>
                <a:sym typeface="+mn-ea"/>
              </a:rPr>
              <a:t> UI </a:t>
            </a:r>
            <a:r>
              <a:rPr sz="1600" dirty="0" err="1" smtClean="0">
                <a:solidFill>
                  <a:schemeClr val="tx1">
                    <a:lumMod val="85000"/>
                    <a:lumOff val="15000"/>
                  </a:schemeClr>
                </a:solidFill>
                <a:latin typeface="Helvetica"/>
                <a:cs typeface="Helvetica"/>
                <a:sym typeface="+mn-ea"/>
              </a:rPr>
              <a:t>组件库</a:t>
            </a:r>
            <a:r>
              <a:rPr lang="en-US" altLang="zh-CN" sz="1600" dirty="0" smtClean="0">
                <a:solidFill>
                  <a:schemeClr val="tx1">
                    <a:lumMod val="85000"/>
                    <a:lumOff val="15000"/>
                  </a:schemeClr>
                </a:solidFill>
                <a:latin typeface="Helvetica"/>
                <a:cs typeface="Helvetica"/>
                <a:sym typeface="+mn-ea"/>
              </a:rPr>
              <a:t>(</a:t>
            </a:r>
            <a:r>
              <a:rPr lang="zh-CN" altLang="en-US" sz="1600" dirty="0" smtClean="0">
                <a:solidFill>
                  <a:schemeClr val="tx1">
                    <a:lumMod val="85000"/>
                    <a:lumOff val="15000"/>
                  </a:schemeClr>
                </a:solidFill>
                <a:latin typeface="Helvetica"/>
                <a:cs typeface="Helvetica"/>
                <a:sym typeface="+mn-ea"/>
              </a:rPr>
              <a:t>比如</a:t>
            </a:r>
            <a:r>
              <a:rPr lang="zh-CN" altLang="en-US" sz="1600" dirty="0" smtClean="0"/>
              <a:t>表格</a:t>
            </a:r>
            <a:r>
              <a:rPr lang="zh-CN" altLang="en-US" sz="1600" dirty="0" smtClean="0"/>
              <a:t>、表单、布局、提醒等等的</a:t>
            </a:r>
            <a:r>
              <a:rPr lang="zh-CN" altLang="en-US" sz="1600" dirty="0" smtClean="0"/>
              <a:t>组件，可以直接引入使用。</a:t>
            </a:r>
            <a:r>
              <a:rPr lang="en-US" altLang="zh-CN" sz="1600" dirty="0" smtClean="0"/>
              <a:t>)</a:t>
            </a:r>
            <a:r>
              <a:rPr lang="zh-CN" sz="1600" dirty="0" smtClean="0">
                <a:solidFill>
                  <a:schemeClr val="tx1">
                    <a:lumMod val="85000"/>
                    <a:lumOff val="15000"/>
                  </a:schemeClr>
                </a:solidFill>
                <a:latin typeface="Helvetica"/>
                <a:ea typeface="宋体" panose="02010600030101010101" pitchFamily="2" charset="-122"/>
                <a:cs typeface="Helvetica"/>
                <a:sym typeface="+mn-ea"/>
                <a:hlinkClick r:id="rId4" action="ppaction://hlinkfile"/>
              </a:rPr>
              <a:t>进</a:t>
            </a:r>
            <a:r>
              <a:rPr lang="zh-CN" sz="1600" dirty="0">
                <a:solidFill>
                  <a:schemeClr val="tx1">
                    <a:lumMod val="85000"/>
                    <a:lumOff val="15000"/>
                  </a:schemeClr>
                </a:solidFill>
                <a:latin typeface="Helvetica"/>
                <a:ea typeface="宋体" panose="02010600030101010101" pitchFamily="2" charset="-122"/>
                <a:cs typeface="Helvetica"/>
                <a:sym typeface="+mn-ea"/>
                <a:hlinkClick r:id="rId4" action="ppaction://hlinkfile"/>
              </a:rPr>
              <a:t>入官</a:t>
            </a:r>
            <a:r>
              <a:rPr lang="zh-CN" sz="1600" dirty="0" smtClean="0">
                <a:solidFill>
                  <a:schemeClr val="tx1">
                    <a:lumMod val="85000"/>
                    <a:lumOff val="15000"/>
                  </a:schemeClr>
                </a:solidFill>
                <a:latin typeface="Helvetica"/>
                <a:ea typeface="宋体" panose="02010600030101010101" pitchFamily="2" charset="-122"/>
                <a:cs typeface="Helvetica"/>
                <a:sym typeface="+mn-ea"/>
                <a:hlinkClick r:id="rId4" action="ppaction://hlinkfile"/>
              </a:rPr>
              <a:t>网</a:t>
            </a:r>
            <a:endParaRPr lang="zh-CN" sz="1600" dirty="0">
              <a:solidFill>
                <a:schemeClr val="tx1">
                  <a:lumMod val="85000"/>
                  <a:lumOff val="15000"/>
                </a:schemeClr>
              </a:solidFill>
              <a:latin typeface="Helvetica"/>
              <a:ea typeface="宋体" panose="02010600030101010101" pitchFamily="2" charset="-122"/>
              <a:cs typeface="Helvetica"/>
              <a:sym typeface="+mn-ea"/>
            </a:endParaRPr>
          </a:p>
        </p:txBody>
      </p:sp>
      <p:pic>
        <p:nvPicPr>
          <p:cNvPr id="3" name="图片 2"/>
          <p:cNvPicPr>
            <a:picLocks noChangeAspect="1"/>
          </p:cNvPicPr>
          <p:nvPr/>
        </p:nvPicPr>
        <p:blipFill>
          <a:blip r:embed="rId5" cstate="print"/>
          <a:stretch>
            <a:fillRect/>
          </a:stretch>
        </p:blipFill>
        <p:spPr>
          <a:xfrm>
            <a:off x="1840865" y="1948180"/>
            <a:ext cx="5462270" cy="2371090"/>
          </a:xfrm>
          <a:prstGeom prst="rect">
            <a:avLst/>
          </a:prstGeom>
        </p:spPr>
      </p:pic>
    </p:spTree>
  </p:cSld>
  <p:clrMapOvr>
    <a:masterClrMapping/>
  </p:clrMapOvr>
  <p:transition spd="med"/>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声明式渲染</a:t>
            </a:r>
          </a:p>
        </p:txBody>
      </p:sp>
      <p:sp>
        <p:nvSpPr>
          <p:cNvPr id="7" name="文本框 6"/>
          <p:cNvSpPr txBox="1"/>
          <p:nvPr/>
        </p:nvSpPr>
        <p:spPr>
          <a:xfrm>
            <a:off x="1447800" y="624071"/>
            <a:ext cx="6545580" cy="2028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altLang="en-US" sz="1400" dirty="0">
                <a:sym typeface="+mn-ea"/>
              </a:rPr>
              <a:t>使用 Vue 的 reactive() API 来声明响应式状态</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import { reactive } from 'vue'</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const counter = reactive({</a:t>
            </a: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count: 0</a:t>
            </a: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console.log(counter.count) // 0</a:t>
            </a: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counter.count++</a:t>
            </a:r>
          </a:p>
        </p:txBody>
      </p:sp>
      <p:sp>
        <p:nvSpPr>
          <p:cNvPr id="2" name="文本框 1"/>
          <p:cNvSpPr txBox="1"/>
          <p:nvPr>
            <p:custDataLst>
              <p:tags r:id="rId1"/>
            </p:custDataLst>
          </p:nvPr>
        </p:nvSpPr>
        <p:spPr>
          <a:xfrm>
            <a:off x="1447800" y="2783706"/>
            <a:ext cx="6545580" cy="18135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altLang="en-US" sz="1400" dirty="0">
                <a:sym typeface="+mn-ea"/>
              </a:rPr>
              <a:t>API ref() 则可以接受任何值类型。ref 会返回一个包裹对象，并在 .value 属性下暴露内部值</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import { ref } from 'vue'</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const message = ref('Hello World!')</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console.log(message.value) // "Hello World!"</a:t>
            </a: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message.value = 'Changed'</a:t>
            </a:r>
          </a:p>
        </p:txBody>
      </p:sp>
    </p:spTree>
  </p:cSld>
  <p:clrMapOvr>
    <a:masterClrMapping/>
  </p:clrMapOvr>
  <p:transition spd="med"/>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Attribute 绑定</a:t>
            </a:r>
          </a:p>
        </p:txBody>
      </p:sp>
      <p:sp>
        <p:nvSpPr>
          <p:cNvPr id="7" name="文本框 6"/>
          <p:cNvSpPr txBox="1"/>
          <p:nvPr/>
        </p:nvSpPr>
        <p:spPr>
          <a:xfrm>
            <a:off x="1447800" y="1118736"/>
            <a:ext cx="6545580" cy="9518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双大括号不能在 HTML attributes 中使用。想要响应式地绑定一个 attribute，应该使用 v-bind 指令：</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&lt;div v-bind:id="dynamicId"&gt;&lt;/div&gt;</a:t>
            </a:r>
          </a:p>
        </p:txBody>
      </p:sp>
      <p:sp>
        <p:nvSpPr>
          <p:cNvPr id="2" name="文本框 1"/>
          <p:cNvSpPr txBox="1"/>
          <p:nvPr>
            <p:custDataLst>
              <p:tags r:id="rId1"/>
            </p:custDataLst>
          </p:nvPr>
        </p:nvSpPr>
        <p:spPr>
          <a:xfrm>
            <a:off x="1447800" y="2737351"/>
            <a:ext cx="6545580" cy="7359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因为 v-bind 非常常用，提供了特定的简写语法：</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&lt;div :id="dynamicId"&gt;&lt;/div&gt;</a:t>
            </a:r>
          </a:p>
        </p:txBody>
      </p:sp>
    </p:spTree>
  </p:cSld>
  <p:clrMapOvr>
    <a:masterClrMapping/>
  </p:clrMapOvr>
  <p:transition spd="med"/>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事件监听</a:t>
            </a:r>
          </a:p>
        </p:txBody>
      </p:sp>
      <p:sp>
        <p:nvSpPr>
          <p:cNvPr id="7" name="文本框 6"/>
          <p:cNvSpPr txBox="1"/>
          <p:nvPr/>
        </p:nvSpPr>
        <p:spPr>
          <a:xfrm>
            <a:off x="1447800" y="1118736"/>
            <a:ext cx="6545580" cy="18135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我们可以使用 v-on 指令监听 DOM 事件：</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&lt;button v-on:click="increment"&gt;{{ count }}&lt;/button&gt;</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因为其经常使用，v-on 也有一个简写语法：</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&lt;button @click="increment"&gt;{{ count }}&lt;/button&gt;</a:t>
            </a:r>
          </a:p>
        </p:txBody>
      </p:sp>
    </p:spTree>
  </p:cSld>
  <p:clrMapOvr>
    <a:masterClrMapping/>
  </p:clrMapOvr>
  <p:transition spd="med"/>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表单绑定</a:t>
            </a:r>
          </a:p>
        </p:txBody>
      </p:sp>
      <p:sp>
        <p:nvSpPr>
          <p:cNvPr id="7" name="文本框 6"/>
          <p:cNvSpPr txBox="1"/>
          <p:nvPr/>
        </p:nvSpPr>
        <p:spPr>
          <a:xfrm>
            <a:off x="1447800" y="986656"/>
            <a:ext cx="6545580" cy="31064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我们可以同时使用</a:t>
            </a:r>
            <a:r>
              <a:rPr lang="zh-CN" sz="1400" b="1">
                <a:solidFill>
                  <a:schemeClr val="tx1">
                    <a:lumMod val="85000"/>
                    <a:lumOff val="15000"/>
                  </a:schemeClr>
                </a:solidFill>
                <a:latin typeface="Helvetica"/>
                <a:cs typeface="Helvetica"/>
              </a:rPr>
              <a:t> v-bind</a:t>
            </a:r>
            <a:r>
              <a:rPr lang="zh-CN" sz="1400">
                <a:solidFill>
                  <a:schemeClr val="tx1">
                    <a:lumMod val="85000"/>
                    <a:lumOff val="15000"/>
                  </a:schemeClr>
                </a:solidFill>
                <a:latin typeface="Helvetica"/>
                <a:cs typeface="Helvetica"/>
              </a:rPr>
              <a:t> 和</a:t>
            </a:r>
            <a:r>
              <a:rPr lang="zh-CN" sz="1400" b="1">
                <a:solidFill>
                  <a:schemeClr val="tx1">
                    <a:lumMod val="85000"/>
                    <a:lumOff val="15000"/>
                  </a:schemeClr>
                </a:solidFill>
                <a:latin typeface="Helvetica"/>
                <a:cs typeface="Helvetica"/>
              </a:rPr>
              <a:t> v-on </a:t>
            </a:r>
            <a:r>
              <a:rPr lang="zh-CN" sz="1400">
                <a:solidFill>
                  <a:schemeClr val="tx1">
                    <a:lumMod val="85000"/>
                    <a:lumOff val="15000"/>
                  </a:schemeClr>
                </a:solidFill>
                <a:latin typeface="Helvetica"/>
                <a:cs typeface="Helvetica"/>
              </a:rPr>
              <a:t>来在表单的输入元素上创建双向绑定：</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&lt;input :value="text" @input="onInput"&gt;</a:t>
            </a: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function onInput(e) {</a:t>
            </a: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 v-on 处理函数会接收原生 DOM 事件</a:t>
            </a: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 作为其参数。</a:t>
            </a: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text.value = e.target.value</a:t>
            </a: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a:t>
            </a: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试着在文本框里输入——你会看到 &lt;p&gt; 里的文本也随着你的输入更新了。</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为了简化双向绑定，Vue 提供了一个</a:t>
            </a:r>
            <a:r>
              <a:rPr lang="zh-CN" sz="1400" b="1">
                <a:solidFill>
                  <a:schemeClr val="tx1">
                    <a:lumMod val="85000"/>
                    <a:lumOff val="15000"/>
                  </a:schemeClr>
                </a:solidFill>
                <a:latin typeface="Helvetica"/>
                <a:cs typeface="Helvetica"/>
              </a:rPr>
              <a:t> v-model </a:t>
            </a:r>
            <a:r>
              <a:rPr lang="zh-CN" sz="1400">
                <a:solidFill>
                  <a:schemeClr val="tx1">
                    <a:lumMod val="85000"/>
                    <a:lumOff val="15000"/>
                  </a:schemeClr>
                </a:solidFill>
                <a:latin typeface="Helvetica"/>
                <a:cs typeface="Helvetica"/>
              </a:rPr>
              <a:t>指令，它实际上是上述操作的语法糖：</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&lt;input v-model="text"&gt;</a:t>
            </a:r>
          </a:p>
        </p:txBody>
      </p:sp>
    </p:spTree>
  </p:cSld>
  <p:clrMapOvr>
    <a:masterClrMapping/>
  </p:clrMapOvr>
  <p:transition spd="med"/>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条件渲染</a:t>
            </a:r>
          </a:p>
        </p:txBody>
      </p:sp>
      <p:sp>
        <p:nvSpPr>
          <p:cNvPr id="7" name="文本框 6"/>
          <p:cNvSpPr txBox="1"/>
          <p:nvPr/>
        </p:nvSpPr>
        <p:spPr>
          <a:xfrm>
            <a:off x="1447800" y="986656"/>
            <a:ext cx="6545580" cy="28905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我们可以使用 </a:t>
            </a:r>
            <a:r>
              <a:rPr lang="zh-CN" sz="1400" b="1" dirty="0">
                <a:solidFill>
                  <a:schemeClr val="tx1">
                    <a:lumMod val="85000"/>
                    <a:lumOff val="15000"/>
                  </a:schemeClr>
                </a:solidFill>
                <a:latin typeface="Helvetica"/>
                <a:cs typeface="Helvetica"/>
              </a:rPr>
              <a:t>v-if </a:t>
            </a:r>
            <a:r>
              <a:rPr lang="zh-CN" sz="1400" dirty="0">
                <a:solidFill>
                  <a:schemeClr val="tx1">
                    <a:lumMod val="85000"/>
                    <a:lumOff val="15000"/>
                  </a:schemeClr>
                </a:solidFill>
                <a:latin typeface="Helvetica"/>
                <a:cs typeface="Helvetica"/>
              </a:rPr>
              <a:t>指令来有条件地渲染元素：</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&lt;h1 v-if="awesome"&gt;Vue is awesome!&lt;/h1&gt;</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这个 &lt;h1&gt; 标签只会在 awesome 的值为真值 (Truthy) 时渲染。若 awesome 更改为假值 (Falsy)，它将被从 DOM 中移除。</a:t>
            </a:r>
          </a:p>
          <a:p>
            <a:pPr marR="0" algn="l" defTabSz="914400" rtl="0" fontAlgn="auto" latinLnBrk="0" hangingPunct="0">
              <a:lnSpc>
                <a:spcPct val="100000"/>
              </a:lnSpc>
              <a:spcBef>
                <a:spcPts val="0"/>
              </a:spcBef>
              <a:spcAft>
                <a:spcPts val="0"/>
              </a:spcAft>
              <a:buClrTx/>
              <a:buSzTx/>
            </a:pP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我们也可以使用 </a:t>
            </a:r>
            <a:r>
              <a:rPr lang="zh-CN" sz="1400" b="1" dirty="0">
                <a:solidFill>
                  <a:schemeClr val="tx1">
                    <a:lumMod val="85000"/>
                    <a:lumOff val="15000"/>
                  </a:schemeClr>
                </a:solidFill>
                <a:latin typeface="Helvetica"/>
                <a:cs typeface="Helvetica"/>
              </a:rPr>
              <a:t>v-else </a:t>
            </a:r>
            <a:r>
              <a:rPr lang="zh-CN" sz="1400" dirty="0">
                <a:solidFill>
                  <a:schemeClr val="tx1">
                    <a:lumMod val="85000"/>
                    <a:lumOff val="15000"/>
                  </a:schemeClr>
                </a:solidFill>
                <a:latin typeface="Helvetica"/>
                <a:cs typeface="Helvetica"/>
              </a:rPr>
              <a:t>和</a:t>
            </a:r>
            <a:r>
              <a:rPr lang="zh-CN" sz="1400" b="1" dirty="0">
                <a:solidFill>
                  <a:schemeClr val="tx1">
                    <a:lumMod val="85000"/>
                    <a:lumOff val="15000"/>
                  </a:schemeClr>
                </a:solidFill>
                <a:latin typeface="Helvetica"/>
                <a:cs typeface="Helvetica"/>
              </a:rPr>
              <a:t> v-else-if </a:t>
            </a:r>
            <a:r>
              <a:rPr lang="zh-CN" sz="1400" dirty="0">
                <a:solidFill>
                  <a:schemeClr val="tx1">
                    <a:lumMod val="85000"/>
                    <a:lumOff val="15000"/>
                  </a:schemeClr>
                </a:solidFill>
                <a:latin typeface="Helvetica"/>
                <a:cs typeface="Helvetica"/>
              </a:rPr>
              <a:t>来表示其他的条件分支：</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&lt;h1 v-if="awesome"&gt;Vue is awesome!&lt;/h1&gt;</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&lt;h1 v-else&gt;Oh no 😢&lt;/h1&gt;</a:t>
            </a:r>
          </a:p>
          <a:p>
            <a:pPr marR="0" algn="l" defTabSz="914400" rtl="0" fontAlgn="auto" latinLnBrk="0" hangingPunct="0">
              <a:lnSpc>
                <a:spcPct val="100000"/>
              </a:lnSpc>
              <a:spcBef>
                <a:spcPts val="0"/>
              </a:spcBef>
              <a:spcAft>
                <a:spcPts val="0"/>
              </a:spcAft>
              <a:buClrTx/>
              <a:buSzTx/>
            </a:pP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b="1" dirty="0">
                <a:solidFill>
                  <a:schemeClr val="tx1">
                    <a:lumMod val="85000"/>
                    <a:lumOff val="15000"/>
                  </a:schemeClr>
                </a:solidFill>
                <a:latin typeface="Helvetica"/>
                <a:cs typeface="Helvetica"/>
              </a:rPr>
              <a:t>v-if vs. v-show</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v-if 是“真实的”按条件渲染，而 v-show 始终会被渲染，只有 CSS display 属性会被切换。因此，如果需要频繁切换，则使用 v-show 较好；如果在运行时绑定条件很少改变，则 v-if 会更合适。</a:t>
            </a:r>
          </a:p>
        </p:txBody>
      </p:sp>
    </p:spTree>
  </p:cSld>
  <p:clrMapOvr>
    <a:masterClrMapping/>
  </p:clrMapOvr>
  <p:transition spd="med"/>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列表渲染</a:t>
            </a:r>
          </a:p>
        </p:txBody>
      </p:sp>
      <p:pic>
        <p:nvPicPr>
          <p:cNvPr id="2" name="图片 1"/>
          <p:cNvPicPr>
            <a:picLocks noChangeAspect="1"/>
          </p:cNvPicPr>
          <p:nvPr/>
        </p:nvPicPr>
        <p:blipFill>
          <a:blip r:embed="rId4" cstate="print"/>
          <a:stretch>
            <a:fillRect/>
          </a:stretch>
        </p:blipFill>
        <p:spPr>
          <a:xfrm>
            <a:off x="2740025" y="758825"/>
            <a:ext cx="3663950" cy="4243705"/>
          </a:xfrm>
          <a:prstGeom prst="rect">
            <a:avLst/>
          </a:prstGeom>
        </p:spPr>
      </p:pic>
    </p:spTree>
  </p:cSld>
  <p:clrMapOvr>
    <a:masterClrMapping/>
  </p:clrMapOvr>
  <p:transition spd="med"/>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计算属性</a:t>
            </a:r>
          </a:p>
        </p:txBody>
      </p:sp>
      <p:pic>
        <p:nvPicPr>
          <p:cNvPr id="3" name="图片 2"/>
          <p:cNvPicPr>
            <a:picLocks noChangeAspect="1"/>
          </p:cNvPicPr>
          <p:nvPr/>
        </p:nvPicPr>
        <p:blipFill>
          <a:blip r:embed="rId4" cstate="print"/>
          <a:stretch>
            <a:fillRect/>
          </a:stretch>
        </p:blipFill>
        <p:spPr>
          <a:xfrm>
            <a:off x="2122170" y="701675"/>
            <a:ext cx="4764405" cy="4314190"/>
          </a:xfrm>
          <a:prstGeom prst="rect">
            <a:avLst/>
          </a:prstGeom>
        </p:spPr>
      </p:pic>
    </p:spTree>
  </p:cSld>
  <p:clrMapOvr>
    <a:masterClrMapping/>
  </p:clrMapOvr>
  <p:transition spd="med"/>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侦听器</a:t>
            </a:r>
          </a:p>
        </p:txBody>
      </p:sp>
      <p:pic>
        <p:nvPicPr>
          <p:cNvPr id="2" name="图片 1"/>
          <p:cNvPicPr>
            <a:picLocks noChangeAspect="1"/>
          </p:cNvPicPr>
          <p:nvPr/>
        </p:nvPicPr>
        <p:blipFill>
          <a:blip r:embed="rId4" cstate="print"/>
          <a:stretch>
            <a:fillRect/>
          </a:stretch>
        </p:blipFill>
        <p:spPr>
          <a:xfrm>
            <a:off x="1165860" y="624205"/>
            <a:ext cx="3822700" cy="2178050"/>
          </a:xfrm>
          <a:prstGeom prst="rect">
            <a:avLst/>
          </a:prstGeom>
        </p:spPr>
      </p:pic>
      <p:pic>
        <p:nvPicPr>
          <p:cNvPr id="7" name="图片 6"/>
          <p:cNvPicPr>
            <a:picLocks noChangeAspect="1"/>
          </p:cNvPicPr>
          <p:nvPr/>
        </p:nvPicPr>
        <p:blipFill>
          <a:blip r:embed="rId5" cstate="print"/>
          <a:stretch>
            <a:fillRect/>
          </a:stretch>
        </p:blipFill>
        <p:spPr>
          <a:xfrm>
            <a:off x="1165860" y="3071495"/>
            <a:ext cx="3913505" cy="1854835"/>
          </a:xfrm>
          <a:prstGeom prst="rect">
            <a:avLst/>
          </a:prstGeom>
        </p:spPr>
      </p:pic>
      <p:pic>
        <p:nvPicPr>
          <p:cNvPr id="9" name="图片 8"/>
          <p:cNvPicPr>
            <a:picLocks noChangeAspect="1"/>
          </p:cNvPicPr>
          <p:nvPr/>
        </p:nvPicPr>
        <p:blipFill>
          <a:blip r:embed="rId6" cstate="print"/>
          <a:stretch>
            <a:fillRect/>
          </a:stretch>
        </p:blipFill>
        <p:spPr>
          <a:xfrm>
            <a:off x="5079365" y="624205"/>
            <a:ext cx="3267075" cy="4152900"/>
          </a:xfrm>
          <a:prstGeom prst="rect">
            <a:avLst/>
          </a:prstGeom>
        </p:spPr>
      </p:pic>
    </p:spTree>
  </p:cSld>
  <p:clrMapOvr>
    <a:masterClrMapping/>
  </p:clrMapOvr>
  <p:transition spd="med"/>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watch与computed区别</a:t>
            </a:r>
          </a:p>
        </p:txBody>
      </p:sp>
      <p:sp>
        <p:nvSpPr>
          <p:cNvPr id="3" name="文本框 2"/>
          <p:cNvSpPr txBox="1"/>
          <p:nvPr>
            <p:custDataLst>
              <p:tags r:id="rId1"/>
            </p:custDataLst>
          </p:nvPr>
        </p:nvSpPr>
        <p:spPr>
          <a:xfrm>
            <a:off x="1447800" y="986656"/>
            <a:ext cx="6545580" cy="2028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sz="1400" b="1">
                <a:solidFill>
                  <a:schemeClr val="tx1">
                    <a:lumMod val="85000"/>
                    <a:lumOff val="15000"/>
                  </a:schemeClr>
                </a:solidFill>
                <a:latin typeface="Helvetica"/>
                <a:cs typeface="Helvetica"/>
              </a:rPr>
              <a:t>computed</a:t>
            </a:r>
            <a:r>
              <a:rPr lang="zh-CN" sz="1400">
                <a:solidFill>
                  <a:schemeClr val="tx1">
                    <a:lumMod val="85000"/>
                    <a:lumOff val="15000"/>
                  </a:schemeClr>
                </a:solidFill>
                <a:latin typeface="Helvetica"/>
                <a:cs typeface="Helvetica"/>
              </a:rPr>
              <a:t>支持缓存，相依赖的数据发生改变才会重新计算；</a:t>
            </a:r>
            <a:r>
              <a:rPr lang="zh-CN" sz="1400" b="1">
                <a:solidFill>
                  <a:schemeClr val="tx1">
                    <a:lumMod val="85000"/>
                    <a:lumOff val="15000"/>
                  </a:schemeClr>
                </a:solidFill>
                <a:latin typeface="Helvetica"/>
                <a:cs typeface="Helvetica"/>
              </a:rPr>
              <a:t>watch</a:t>
            </a:r>
            <a:r>
              <a:rPr lang="zh-CN" sz="1400">
                <a:solidFill>
                  <a:schemeClr val="tx1">
                    <a:lumMod val="85000"/>
                    <a:lumOff val="15000"/>
                  </a:schemeClr>
                </a:solidFill>
                <a:latin typeface="Helvetica"/>
                <a:cs typeface="Helvetica"/>
              </a:rPr>
              <a:t>不支持缓存，只要监听的数据变化就会触发相应操作</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b="1">
                <a:solidFill>
                  <a:schemeClr val="tx1">
                    <a:lumMod val="85000"/>
                    <a:lumOff val="15000"/>
                  </a:schemeClr>
                </a:solidFill>
                <a:latin typeface="Helvetica"/>
                <a:cs typeface="Helvetica"/>
              </a:rPr>
              <a:t>computed</a:t>
            </a:r>
            <a:r>
              <a:rPr lang="zh-CN" sz="1400">
                <a:solidFill>
                  <a:schemeClr val="tx1">
                    <a:lumMod val="85000"/>
                    <a:lumOff val="15000"/>
                  </a:schemeClr>
                </a:solidFill>
                <a:latin typeface="Helvetica"/>
                <a:cs typeface="Helvetica"/>
              </a:rPr>
              <a:t>不支持异步，当</a:t>
            </a:r>
            <a:r>
              <a:rPr lang="zh-CN" sz="1400" b="1">
                <a:solidFill>
                  <a:schemeClr val="tx1">
                    <a:lumMod val="85000"/>
                    <a:lumOff val="15000"/>
                  </a:schemeClr>
                </a:solidFill>
                <a:latin typeface="Helvetica"/>
                <a:cs typeface="Helvetica"/>
              </a:rPr>
              <a:t>computed</a:t>
            </a:r>
            <a:r>
              <a:rPr lang="zh-CN" sz="1400">
                <a:solidFill>
                  <a:schemeClr val="tx1">
                    <a:lumMod val="85000"/>
                    <a:lumOff val="15000"/>
                  </a:schemeClr>
                </a:solidFill>
                <a:latin typeface="Helvetica"/>
                <a:cs typeface="Helvetica"/>
              </a:rPr>
              <a:t>内有异步操作时是无法监听数据变化的；</a:t>
            </a:r>
            <a:r>
              <a:rPr lang="zh-CN" sz="1400" b="1">
                <a:solidFill>
                  <a:schemeClr val="tx1">
                    <a:lumMod val="85000"/>
                    <a:lumOff val="15000"/>
                  </a:schemeClr>
                </a:solidFill>
                <a:latin typeface="Helvetica"/>
                <a:cs typeface="Helvetica"/>
              </a:rPr>
              <a:t>watch</a:t>
            </a:r>
            <a:r>
              <a:rPr lang="zh-CN" sz="1400">
                <a:solidFill>
                  <a:schemeClr val="tx1">
                    <a:lumMod val="85000"/>
                    <a:lumOff val="15000"/>
                  </a:schemeClr>
                </a:solidFill>
                <a:latin typeface="Helvetica"/>
                <a:cs typeface="Helvetica"/>
              </a:rPr>
              <a:t>支持异步操作</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b="1">
                <a:solidFill>
                  <a:schemeClr val="tx1">
                    <a:lumMod val="85000"/>
                    <a:lumOff val="15000"/>
                  </a:schemeClr>
                </a:solidFill>
                <a:latin typeface="Helvetica"/>
                <a:cs typeface="Helvetica"/>
              </a:rPr>
              <a:t>computed</a:t>
            </a:r>
            <a:r>
              <a:rPr lang="zh-CN" sz="1400">
                <a:solidFill>
                  <a:schemeClr val="tx1">
                    <a:lumMod val="85000"/>
                    <a:lumOff val="15000"/>
                  </a:schemeClr>
                </a:solidFill>
                <a:latin typeface="Helvetica"/>
                <a:cs typeface="Helvetica"/>
              </a:rPr>
              <a:t>属性的属性值是一函数，函数返回值为属性的属性值，</a:t>
            </a:r>
            <a:r>
              <a:rPr lang="zh-CN" sz="1400" b="1">
                <a:solidFill>
                  <a:schemeClr val="tx1">
                    <a:lumMod val="85000"/>
                    <a:lumOff val="15000"/>
                  </a:schemeClr>
                </a:solidFill>
                <a:latin typeface="Helvetica"/>
                <a:cs typeface="Helvetica"/>
              </a:rPr>
              <a:t>computed</a:t>
            </a:r>
            <a:r>
              <a:rPr lang="zh-CN" sz="1400">
                <a:solidFill>
                  <a:schemeClr val="tx1">
                    <a:lumMod val="85000"/>
                    <a:lumOff val="15000"/>
                  </a:schemeClr>
                </a:solidFill>
                <a:latin typeface="Helvetica"/>
                <a:cs typeface="Helvetica"/>
              </a:rPr>
              <a:t>中每个属性都可以设置set与get方法。</a:t>
            </a:r>
            <a:r>
              <a:rPr lang="zh-CN" sz="1400" b="1">
                <a:solidFill>
                  <a:schemeClr val="tx1">
                    <a:lumMod val="85000"/>
                    <a:lumOff val="15000"/>
                  </a:schemeClr>
                </a:solidFill>
                <a:latin typeface="Helvetica"/>
                <a:cs typeface="Helvetica"/>
              </a:rPr>
              <a:t>watch</a:t>
            </a:r>
            <a:r>
              <a:rPr lang="zh-CN" sz="1400">
                <a:solidFill>
                  <a:schemeClr val="tx1">
                    <a:lumMod val="85000"/>
                    <a:lumOff val="15000"/>
                  </a:schemeClr>
                </a:solidFill>
                <a:latin typeface="Helvetica"/>
                <a:cs typeface="Helvetica"/>
              </a:rPr>
              <a:t>监听的数据必须是data中声明过或父组件传递过来的props中的数据，当数据变化时，触发监听器</a:t>
            </a:r>
          </a:p>
        </p:txBody>
      </p:sp>
    </p:spTree>
  </p:cSld>
  <p:clrMapOvr>
    <a:masterClrMapping/>
  </p:clrMapOvr>
  <p:transition spd="med"/>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生命周期和模板引用</a:t>
            </a:r>
          </a:p>
        </p:txBody>
      </p:sp>
      <p:pic>
        <p:nvPicPr>
          <p:cNvPr id="100" name="图片 99"/>
          <p:cNvPicPr/>
          <p:nvPr/>
        </p:nvPicPr>
        <p:blipFill>
          <a:blip r:embed="rId4" cstate="print"/>
          <a:stretch>
            <a:fillRect/>
          </a:stretch>
        </p:blipFill>
        <p:spPr>
          <a:xfrm>
            <a:off x="5271135" y="128270"/>
            <a:ext cx="3125470" cy="5015230"/>
          </a:xfrm>
          <a:prstGeom prst="rect">
            <a:avLst/>
          </a:prstGeom>
          <a:noFill/>
          <a:ln w="9525">
            <a:noFill/>
          </a:ln>
        </p:spPr>
      </p:pic>
      <p:pic>
        <p:nvPicPr>
          <p:cNvPr id="8" name="图片 7"/>
          <p:cNvPicPr>
            <a:picLocks noChangeAspect="1"/>
          </p:cNvPicPr>
          <p:nvPr/>
        </p:nvPicPr>
        <p:blipFill>
          <a:blip r:embed="rId5" cstate="print"/>
          <a:stretch>
            <a:fillRect/>
          </a:stretch>
        </p:blipFill>
        <p:spPr>
          <a:xfrm>
            <a:off x="1139190" y="624205"/>
            <a:ext cx="3298825" cy="4366260"/>
          </a:xfrm>
          <a:prstGeom prst="rect">
            <a:avLst/>
          </a:prstGeom>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2"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835785" y="1739900"/>
            <a:ext cx="2581275" cy="1197610"/>
          </a:xfrm>
          <a:prstGeom prst="rect">
            <a:avLst/>
          </a:prstGeom>
          <a:noFill/>
        </p:spPr>
        <p:txBody>
          <a:bodyPr wrap="square" lIns="91438" tIns="45719" rIns="91438" bIns="45719" rtlCol="0">
            <a:spAutoFit/>
          </a:bodyPr>
          <a:lstStyle/>
          <a:p>
            <a:pPr algn="l"/>
            <a:r>
              <a:rPr kumimoji="1" sz="3600" b="1" dirty="0">
                <a:solidFill>
                  <a:schemeClr val="bg1"/>
                </a:solidFill>
                <a:latin typeface="思源黑体 CN Regular" pitchFamily="34" charset="-122"/>
                <a:ea typeface="思源黑体 CN Regular" pitchFamily="34" charset="-122"/>
              </a:rPr>
              <a:t>项目搭建及前期准备</a:t>
            </a:r>
          </a:p>
        </p:txBody>
      </p:sp>
      <p:sp>
        <p:nvSpPr>
          <p:cNvPr id="35" name="矩形 34"/>
          <p:cNvSpPr/>
          <p:nvPr/>
        </p:nvSpPr>
        <p:spPr>
          <a:xfrm>
            <a:off x="513741" y="1408648"/>
            <a:ext cx="1321889" cy="1938990"/>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2</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3"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组件</a:t>
            </a:r>
          </a:p>
        </p:txBody>
      </p:sp>
      <p:pic>
        <p:nvPicPr>
          <p:cNvPr id="2" name="图片 1"/>
          <p:cNvPicPr>
            <a:picLocks noChangeAspect="1"/>
          </p:cNvPicPr>
          <p:nvPr/>
        </p:nvPicPr>
        <p:blipFill>
          <a:blip r:embed="rId4" cstate="print"/>
          <a:stretch>
            <a:fillRect/>
          </a:stretch>
        </p:blipFill>
        <p:spPr>
          <a:xfrm>
            <a:off x="1577975" y="816610"/>
            <a:ext cx="5987415" cy="3510915"/>
          </a:xfrm>
          <a:prstGeom prst="rect">
            <a:avLst/>
          </a:prstGeom>
        </p:spPr>
      </p:pic>
    </p:spTree>
  </p:cSld>
  <p:clrMapOvr>
    <a:masterClrMapping/>
  </p:clrMapOvr>
  <p:transition spd="med"/>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组件通信</a:t>
            </a:r>
            <a:r>
              <a:rPr lang="en-US" altLang="zh-CN" b="1" dirty="0">
                <a:solidFill>
                  <a:schemeClr val="bg2"/>
                </a:solidFill>
                <a:latin typeface="微软雅黑" panose="020B0503020204020204" charset="-122"/>
                <a:ea typeface="微软雅黑" panose="020B0503020204020204" charset="-122"/>
                <a:sym typeface="Helvetica"/>
              </a:rPr>
              <a:t>Props</a:t>
            </a:r>
            <a:r>
              <a:rPr lang="zh-CN" altLang="en-US" b="1" dirty="0">
                <a:solidFill>
                  <a:schemeClr val="bg2"/>
                </a:solidFill>
                <a:latin typeface="微软雅黑" panose="020B0503020204020204" charset="-122"/>
                <a:ea typeface="微软雅黑" panose="020B0503020204020204" charset="-122"/>
                <a:sym typeface="Helvetica"/>
              </a:rPr>
              <a:t>和</a:t>
            </a:r>
            <a:r>
              <a:rPr lang="en-US" altLang="zh-CN" b="1" dirty="0">
                <a:solidFill>
                  <a:schemeClr val="bg2"/>
                </a:solidFill>
                <a:latin typeface="微软雅黑" panose="020B0503020204020204" charset="-122"/>
                <a:ea typeface="微软雅黑" panose="020B0503020204020204" charset="-122"/>
                <a:sym typeface="Helvetica"/>
              </a:rPr>
              <a:t>Emits</a:t>
            </a:r>
          </a:p>
        </p:txBody>
      </p:sp>
      <p:pic>
        <p:nvPicPr>
          <p:cNvPr id="7" name="图片 6"/>
          <p:cNvPicPr>
            <a:picLocks noChangeAspect="1"/>
          </p:cNvPicPr>
          <p:nvPr/>
        </p:nvPicPr>
        <p:blipFill>
          <a:blip r:embed="rId4" cstate="print"/>
          <a:stretch>
            <a:fillRect/>
          </a:stretch>
        </p:blipFill>
        <p:spPr>
          <a:xfrm>
            <a:off x="917575" y="958215"/>
            <a:ext cx="3860800" cy="3689350"/>
          </a:xfrm>
          <a:prstGeom prst="rect">
            <a:avLst/>
          </a:prstGeom>
        </p:spPr>
      </p:pic>
      <p:pic>
        <p:nvPicPr>
          <p:cNvPr id="8" name="图片 7"/>
          <p:cNvPicPr>
            <a:picLocks noChangeAspect="1"/>
          </p:cNvPicPr>
          <p:nvPr/>
        </p:nvPicPr>
        <p:blipFill>
          <a:blip r:embed="rId5" cstate="print"/>
          <a:stretch>
            <a:fillRect/>
          </a:stretch>
        </p:blipFill>
        <p:spPr>
          <a:xfrm>
            <a:off x="4960620" y="1190625"/>
            <a:ext cx="3816350" cy="3359150"/>
          </a:xfrm>
          <a:prstGeom prst="rect">
            <a:avLst/>
          </a:prstGeom>
        </p:spPr>
      </p:pic>
    </p:spTree>
  </p:cSld>
  <p:clrMapOvr>
    <a:masterClrMapping/>
  </p:clrMapOvr>
  <p:transition spd="med"/>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组件通信</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2" name="图片 1"/>
          <p:cNvPicPr>
            <a:picLocks noChangeAspect="1"/>
          </p:cNvPicPr>
          <p:nvPr/>
        </p:nvPicPr>
        <p:blipFill>
          <a:blip r:embed="rId4" cstate="print"/>
          <a:stretch>
            <a:fillRect/>
          </a:stretch>
        </p:blipFill>
        <p:spPr>
          <a:xfrm>
            <a:off x="2511425" y="694690"/>
            <a:ext cx="3891280" cy="4004310"/>
          </a:xfrm>
          <a:prstGeom prst="rect">
            <a:avLst/>
          </a:prstGeom>
        </p:spPr>
      </p:pic>
    </p:spTree>
  </p:cSld>
  <p:clrMapOvr>
    <a:masterClrMapping/>
  </p:clrMapOvr>
  <p:transition spd="med"/>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组件</a:t>
            </a:r>
            <a:r>
              <a:rPr lang="en-US" altLang="zh-CN" b="1" dirty="0">
                <a:solidFill>
                  <a:schemeClr val="bg2"/>
                </a:solidFill>
                <a:latin typeface="微软雅黑" panose="020B0503020204020204" charset="-122"/>
                <a:ea typeface="微软雅黑" panose="020B0503020204020204" charset="-122"/>
                <a:sym typeface="Helvetica"/>
              </a:rPr>
              <a:t> </a:t>
            </a:r>
            <a:r>
              <a:rPr lang="zh-CN" altLang="en-US" b="1" dirty="0">
                <a:solidFill>
                  <a:schemeClr val="bg2"/>
                </a:solidFill>
                <a:latin typeface="微软雅黑" panose="020B0503020204020204" charset="-122"/>
                <a:ea typeface="微软雅黑" panose="020B0503020204020204" charset="-122"/>
                <a:sym typeface="Helvetica"/>
              </a:rPr>
              <a:t>插槽</a:t>
            </a:r>
          </a:p>
        </p:txBody>
      </p:sp>
      <p:pic>
        <p:nvPicPr>
          <p:cNvPr id="3" name="图片 2"/>
          <p:cNvPicPr>
            <a:picLocks noChangeAspect="1"/>
          </p:cNvPicPr>
          <p:nvPr/>
        </p:nvPicPr>
        <p:blipFill>
          <a:blip r:embed="rId4" cstate="print"/>
          <a:stretch>
            <a:fillRect/>
          </a:stretch>
        </p:blipFill>
        <p:spPr>
          <a:xfrm>
            <a:off x="626110" y="1018540"/>
            <a:ext cx="3771900" cy="3359150"/>
          </a:xfrm>
          <a:prstGeom prst="rect">
            <a:avLst/>
          </a:prstGeom>
        </p:spPr>
      </p:pic>
      <p:pic>
        <p:nvPicPr>
          <p:cNvPr id="7" name="图片 6"/>
          <p:cNvPicPr>
            <a:picLocks noChangeAspect="1"/>
          </p:cNvPicPr>
          <p:nvPr/>
        </p:nvPicPr>
        <p:blipFill>
          <a:blip r:embed="rId5" cstate="print"/>
          <a:stretch>
            <a:fillRect/>
          </a:stretch>
        </p:blipFill>
        <p:spPr>
          <a:xfrm>
            <a:off x="5058410" y="594995"/>
            <a:ext cx="3511550" cy="4391660"/>
          </a:xfrm>
          <a:prstGeom prst="rect">
            <a:avLst/>
          </a:prstGeom>
        </p:spPr>
      </p:pic>
    </p:spTree>
  </p:cSld>
  <p:clrMapOvr>
    <a:masterClrMapping/>
  </p:clrMapOvr>
  <p:transition spd="med"/>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altLang="zh-CN" b="1" dirty="0" smtClean="0">
                <a:solidFill>
                  <a:schemeClr val="bg2"/>
                </a:solidFill>
                <a:latin typeface="微软雅黑" panose="020B0503020204020204" charset="-122"/>
                <a:ea typeface="微软雅黑" panose="020B0503020204020204" charset="-122"/>
              </a:rPr>
              <a:t>hooks</a:t>
            </a:r>
          </a:p>
        </p:txBody>
      </p:sp>
      <p:pic>
        <p:nvPicPr>
          <p:cNvPr id="264194" name="Picture 2"/>
          <p:cNvPicPr>
            <a:picLocks noChangeAspect="1" noChangeArrowheads="1"/>
          </p:cNvPicPr>
          <p:nvPr/>
        </p:nvPicPr>
        <p:blipFill>
          <a:blip r:embed="rId4" cstate="print"/>
          <a:srcRect/>
          <a:stretch>
            <a:fillRect/>
          </a:stretch>
        </p:blipFill>
        <p:spPr bwMode="auto">
          <a:xfrm>
            <a:off x="935147" y="646845"/>
            <a:ext cx="3519157" cy="1953154"/>
          </a:xfrm>
          <a:prstGeom prst="rect">
            <a:avLst/>
          </a:prstGeom>
          <a:noFill/>
          <a:ln w="9525">
            <a:noFill/>
            <a:miter lim="800000"/>
            <a:headEnd/>
            <a:tailEnd/>
          </a:ln>
        </p:spPr>
      </p:pic>
      <p:pic>
        <p:nvPicPr>
          <p:cNvPr id="264195" name="Picture 3"/>
          <p:cNvPicPr>
            <a:picLocks noChangeAspect="1" noChangeArrowheads="1"/>
          </p:cNvPicPr>
          <p:nvPr/>
        </p:nvPicPr>
        <p:blipFill>
          <a:blip r:embed="rId5" cstate="print"/>
          <a:srcRect/>
          <a:stretch>
            <a:fillRect/>
          </a:stretch>
        </p:blipFill>
        <p:spPr bwMode="auto">
          <a:xfrm>
            <a:off x="1080002" y="2654317"/>
            <a:ext cx="3244421" cy="2343193"/>
          </a:xfrm>
          <a:prstGeom prst="rect">
            <a:avLst/>
          </a:prstGeom>
          <a:noFill/>
          <a:ln w="9525">
            <a:noFill/>
            <a:miter lim="800000"/>
            <a:headEnd/>
            <a:tailEnd/>
          </a:ln>
        </p:spPr>
      </p:pic>
      <p:pic>
        <p:nvPicPr>
          <p:cNvPr id="264196" name="Picture 4"/>
          <p:cNvPicPr>
            <a:picLocks noChangeAspect="1" noChangeArrowheads="1"/>
          </p:cNvPicPr>
          <p:nvPr/>
        </p:nvPicPr>
        <p:blipFill>
          <a:blip r:embed="rId6" cstate="print"/>
          <a:srcRect/>
          <a:stretch>
            <a:fillRect/>
          </a:stretch>
        </p:blipFill>
        <p:spPr bwMode="auto">
          <a:xfrm>
            <a:off x="4617644" y="646845"/>
            <a:ext cx="3988240" cy="303133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2"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835785" y="1739900"/>
            <a:ext cx="2581275" cy="646329"/>
          </a:xfrm>
          <a:prstGeom prst="rect">
            <a:avLst/>
          </a:prstGeom>
          <a:noFill/>
        </p:spPr>
        <p:txBody>
          <a:bodyPr wrap="square" lIns="91438" tIns="45719" rIns="91438" bIns="45719" rtlCol="0">
            <a:spAutoFit/>
          </a:bodyPr>
          <a:lstStyle/>
          <a:p>
            <a:pPr algn="l"/>
            <a:r>
              <a:rPr kumimoji="1" lang="zh-CN" altLang="en-US" sz="3600" b="1" dirty="0">
                <a:solidFill>
                  <a:schemeClr val="bg1"/>
                </a:solidFill>
                <a:latin typeface="思源黑体 CN Regular" pitchFamily="34" charset="-122"/>
                <a:ea typeface="思源黑体 CN Regular" pitchFamily="34" charset="-122"/>
              </a:rPr>
              <a:t>项目</a:t>
            </a:r>
            <a:r>
              <a:rPr kumimoji="1" lang="zh-CN" altLang="en-US" sz="3600" b="1" dirty="0" smtClean="0">
                <a:solidFill>
                  <a:schemeClr val="bg1"/>
                </a:solidFill>
                <a:latin typeface="思源黑体 CN Regular" pitchFamily="34" charset="-122"/>
                <a:ea typeface="思源黑体 CN Regular" pitchFamily="34" charset="-122"/>
              </a:rPr>
              <a:t>打包</a:t>
            </a:r>
            <a:endParaRPr kumimoji="1" lang="zh-CN" altLang="en-US" sz="3600" b="1" dirty="0">
              <a:solidFill>
                <a:schemeClr val="bg1"/>
              </a:solidFill>
              <a:latin typeface="思源黑体 CN Regular" pitchFamily="34" charset="-122"/>
              <a:ea typeface="思源黑体 CN Regular" pitchFamily="34" charset="-122"/>
            </a:endParaRPr>
          </a:p>
        </p:txBody>
      </p:sp>
      <p:sp>
        <p:nvSpPr>
          <p:cNvPr id="35" name="矩形 34"/>
          <p:cNvSpPr/>
          <p:nvPr/>
        </p:nvSpPr>
        <p:spPr>
          <a:xfrm>
            <a:off x="513741" y="1408648"/>
            <a:ext cx="1321889" cy="1936750"/>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4</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3"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接口公共路径</a:t>
            </a:r>
          </a:p>
        </p:txBody>
      </p:sp>
      <p:sp>
        <p:nvSpPr>
          <p:cNvPr id="8" name="文本框 6"/>
          <p:cNvSpPr txBox="1"/>
          <p:nvPr/>
        </p:nvSpPr>
        <p:spPr>
          <a:xfrm>
            <a:off x="1447800" y="986656"/>
            <a:ext cx="6545580" cy="2893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buFont typeface="Arial" pitchFamily="34" charset="0"/>
              <a:buChar char="•"/>
            </a:pPr>
            <a:r>
              <a:rPr lang="zh-CN" altLang="en-US" sz="1400" dirty="0" smtClean="0"/>
              <a:t>打包以</a:t>
            </a:r>
            <a:r>
              <a:rPr lang="zh-CN" altLang="en-US" sz="1400" dirty="0" smtClean="0"/>
              <a:t>正式环境配置 </a:t>
            </a:r>
            <a:r>
              <a:rPr lang="en-US" altLang="zh-CN" sz="1400" dirty="0" smtClean="0"/>
              <a:t>.</a:t>
            </a:r>
            <a:r>
              <a:rPr lang="en-US" altLang="zh-CN" sz="1400" dirty="0" err="1" smtClean="0"/>
              <a:t>env.production</a:t>
            </a:r>
            <a:r>
              <a:rPr lang="en-US" altLang="zh-CN" sz="1400" dirty="0" smtClean="0"/>
              <a:t> </a:t>
            </a:r>
            <a:r>
              <a:rPr lang="zh-CN" altLang="en-US" sz="1400" dirty="0" smtClean="0"/>
              <a:t>为例</a:t>
            </a:r>
            <a:r>
              <a:rPr lang="zh-CN" altLang="en-US" sz="1400" dirty="0" smtClean="0"/>
              <a:t>。打包</a:t>
            </a:r>
            <a:r>
              <a:rPr lang="zh-CN" altLang="en-US" sz="1400" dirty="0" smtClean="0"/>
              <a:t>后部署的服务器</a:t>
            </a:r>
            <a:r>
              <a:rPr lang="zh-CN" altLang="en-US" sz="1400" dirty="0" smtClean="0"/>
              <a:t>上使用 </a:t>
            </a:r>
            <a:r>
              <a:rPr lang="en-US" altLang="zh-CN" sz="1400" dirty="0" err="1" smtClean="0">
                <a:solidFill>
                  <a:srgbClr val="FF0000"/>
                </a:solidFill>
              </a:rPr>
              <a:t>Nginx</a:t>
            </a:r>
            <a:r>
              <a:rPr lang="en-US" altLang="zh-CN" sz="1400" dirty="0" smtClean="0"/>
              <a:t> </a:t>
            </a:r>
            <a:r>
              <a:rPr lang="zh-CN" altLang="en-US" sz="1400" dirty="0" smtClean="0"/>
              <a:t>等</a:t>
            </a:r>
            <a:r>
              <a:rPr lang="zh-CN" altLang="en-US" sz="1400" dirty="0" smtClean="0"/>
              <a:t>工具反向代理</a:t>
            </a:r>
            <a:endParaRPr lang="en-US" altLang="zh-CN" sz="1400" dirty="0" smtClean="0"/>
          </a:p>
          <a:p>
            <a:endParaRPr lang="en-US" altLang="zh-CN" sz="1400" dirty="0" smtClean="0"/>
          </a:p>
          <a:p>
            <a:r>
              <a:rPr lang="en-US" altLang="zh-CN" sz="1400" dirty="0" smtClean="0"/>
              <a:t>## </a:t>
            </a:r>
            <a:r>
              <a:rPr lang="zh-CN" altLang="en-US" sz="1400" dirty="0" smtClean="0"/>
              <a:t>后端接口公共路径</a:t>
            </a:r>
            <a:endParaRPr lang="en-US" altLang="zh-CN" sz="1400" dirty="0" smtClean="0"/>
          </a:p>
          <a:p>
            <a:r>
              <a:rPr lang="en-US" altLang="zh-CN" sz="1400" dirty="0" smtClean="0"/>
              <a:t>VITE_BASE_API </a:t>
            </a:r>
            <a:r>
              <a:rPr lang="en-US" altLang="zh-CN" sz="1400" dirty="0" smtClean="0"/>
              <a:t>='/</a:t>
            </a:r>
            <a:r>
              <a:rPr lang="en-US" altLang="zh-CN" sz="1400" dirty="0" smtClean="0"/>
              <a:t>'</a:t>
            </a:r>
            <a:endParaRPr lang="en-US" altLang="zh-CN" sz="1400" dirty="0" smtClean="0"/>
          </a:p>
          <a:p>
            <a:endParaRPr lang="en-US" altLang="zh-CN" sz="1400" dirty="0" smtClean="0"/>
          </a:p>
          <a:p>
            <a:endParaRPr lang="en-US" altLang="zh-CN" sz="1400" dirty="0" smtClean="0"/>
          </a:p>
          <a:p>
            <a:pPr>
              <a:buFont typeface="Arial" pitchFamily="34" charset="0"/>
              <a:buChar char="•"/>
            </a:pPr>
            <a:r>
              <a:rPr lang="zh-CN" altLang="en-US" sz="1400" dirty="0" smtClean="0"/>
              <a:t>采用 </a:t>
            </a:r>
            <a:r>
              <a:rPr lang="en-US" altLang="zh-CN" sz="1400" dirty="0" smtClean="0">
                <a:solidFill>
                  <a:srgbClr val="FF0000"/>
                </a:solidFill>
              </a:rPr>
              <a:t>CORS</a:t>
            </a:r>
            <a:r>
              <a:rPr lang="en-US" altLang="zh-CN" sz="1400" dirty="0" smtClean="0"/>
              <a:t> </a:t>
            </a:r>
            <a:r>
              <a:rPr lang="zh-CN" altLang="en-US" sz="1400" dirty="0" smtClean="0"/>
              <a:t>的方式解决跨域问题，就需要将 </a:t>
            </a:r>
            <a:r>
              <a:rPr lang="en-US" altLang="zh-CN" sz="1400" dirty="0" smtClean="0"/>
              <a:t>VITE_BASE_API </a:t>
            </a:r>
            <a:r>
              <a:rPr lang="zh-CN" altLang="en-US" sz="1400" dirty="0" smtClean="0"/>
              <a:t>写完整，也就是</a:t>
            </a:r>
            <a:r>
              <a:rPr lang="zh-CN" altLang="en-US" sz="1400" dirty="0" smtClean="0"/>
              <a:t>：</a:t>
            </a:r>
            <a:endParaRPr lang="en-US" altLang="zh-CN" sz="1400" dirty="0" smtClean="0"/>
          </a:p>
          <a:p>
            <a:endParaRPr lang="zh-CN" altLang="en-US" sz="1400" dirty="0" smtClean="0"/>
          </a:p>
          <a:p>
            <a:r>
              <a:rPr lang="en-US" altLang="zh-CN" sz="1400" dirty="0" smtClean="0"/>
              <a:t>## </a:t>
            </a:r>
            <a:r>
              <a:rPr lang="zh-CN" altLang="en-US" sz="1400" dirty="0" smtClean="0"/>
              <a:t>后端接口公共路径（如果解决跨域问题采用 </a:t>
            </a:r>
            <a:r>
              <a:rPr lang="en-US" altLang="zh-CN" sz="1400" dirty="0" smtClean="0"/>
              <a:t>CORS </a:t>
            </a:r>
            <a:r>
              <a:rPr lang="zh-CN" altLang="en-US" sz="1400" dirty="0" smtClean="0"/>
              <a:t>就需要写全路径） </a:t>
            </a:r>
            <a:r>
              <a:rPr lang="en-US" altLang="zh-CN" sz="1400" dirty="0" smtClean="0"/>
              <a:t>VITE_BASE_API = 'https</a:t>
            </a:r>
            <a:r>
              <a:rPr lang="en-US" altLang="zh-CN" sz="1400" dirty="0" smtClean="0"/>
              <a:t>://xxx.com/api/v1</a:t>
            </a:r>
            <a:r>
              <a:rPr lang="en-US" altLang="zh-CN" sz="1400" dirty="0" smtClean="0"/>
              <a:t>'</a:t>
            </a:r>
          </a:p>
          <a:p>
            <a:r>
              <a:rPr lang="en-US" altLang="zh-CN" sz="1400" dirty="0" smtClean="0"/>
              <a:t/>
            </a:r>
            <a:br>
              <a:rPr lang="en-US" altLang="zh-CN" sz="1400" dirty="0" smtClean="0"/>
            </a:br>
            <a:endParaRPr lang="zh-CN" altLang="en-US" sz="1400" dirty="0"/>
          </a:p>
        </p:txBody>
      </p:sp>
    </p:spTree>
  </p:cSld>
  <p:clrMapOvr>
    <a:masterClrMapping/>
  </p:clrMapOvr>
  <p:transition spd="med"/>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路由模式</a:t>
            </a:r>
          </a:p>
        </p:txBody>
      </p:sp>
      <p:pic>
        <p:nvPicPr>
          <p:cNvPr id="256002" name="Picture 2"/>
          <p:cNvPicPr>
            <a:picLocks noChangeAspect="1" noChangeArrowheads="1"/>
          </p:cNvPicPr>
          <p:nvPr/>
        </p:nvPicPr>
        <p:blipFill>
          <a:blip r:embed="rId4" cstate="print"/>
          <a:srcRect/>
          <a:stretch>
            <a:fillRect/>
          </a:stretch>
        </p:blipFill>
        <p:spPr bwMode="auto">
          <a:xfrm>
            <a:off x="595313" y="739775"/>
            <a:ext cx="7953375" cy="2343150"/>
          </a:xfrm>
          <a:prstGeom prst="rect">
            <a:avLst/>
          </a:prstGeom>
          <a:noFill/>
          <a:ln w="9525">
            <a:noFill/>
            <a:miter lim="800000"/>
            <a:headEnd/>
            <a:tailEnd/>
          </a:ln>
        </p:spPr>
      </p:pic>
      <p:sp>
        <p:nvSpPr>
          <p:cNvPr id="7" name="TextBox 6"/>
          <p:cNvSpPr txBox="1"/>
          <p:nvPr/>
        </p:nvSpPr>
        <p:spPr>
          <a:xfrm>
            <a:off x="977900" y="3007927"/>
            <a:ext cx="2839876" cy="276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zh-CN" altLang="en-US" sz="1200" dirty="0" smtClean="0">
                <a:hlinkClick r:id="rId5"/>
              </a:rPr>
              <a:t>不同的历史模式 </a:t>
            </a:r>
            <a:r>
              <a:rPr lang="en-US" altLang="zh-CN" sz="1200" dirty="0" smtClean="0">
                <a:hlinkClick r:id="rId5"/>
              </a:rPr>
              <a:t>| </a:t>
            </a:r>
            <a:r>
              <a:rPr lang="en-US" altLang="zh-CN" sz="1200" dirty="0" err="1" smtClean="0">
                <a:hlinkClick r:id="rId5"/>
              </a:rPr>
              <a:t>Vue</a:t>
            </a:r>
            <a:r>
              <a:rPr lang="en-US" altLang="zh-CN" sz="1200" dirty="0" smtClean="0">
                <a:hlinkClick r:id="rId5"/>
              </a:rPr>
              <a:t> Router (vuejs.org)</a:t>
            </a:r>
            <a:endParaRPr kumimoji="0" lang="zh-CN" altLang="en-US" sz="1200" b="0" i="0" u="none" strike="noStrike" cap="none" spc="0" normalizeH="0" baseline="0" dirty="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打包路径</a:t>
            </a:r>
          </a:p>
        </p:txBody>
      </p:sp>
      <p:pic>
        <p:nvPicPr>
          <p:cNvPr id="257026" name="Picture 2"/>
          <p:cNvPicPr>
            <a:picLocks noChangeAspect="1" noChangeArrowheads="1"/>
          </p:cNvPicPr>
          <p:nvPr/>
        </p:nvPicPr>
        <p:blipFill>
          <a:blip r:embed="rId4" cstate="print"/>
          <a:srcRect/>
          <a:stretch>
            <a:fillRect/>
          </a:stretch>
        </p:blipFill>
        <p:spPr bwMode="auto">
          <a:xfrm>
            <a:off x="1295400" y="704850"/>
            <a:ext cx="6553200" cy="32385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运行</a:t>
            </a:r>
            <a:r>
              <a:rPr lang="zh-CN" altLang="en-US" b="1" dirty="0" smtClean="0">
                <a:solidFill>
                  <a:schemeClr val="bg2"/>
                </a:solidFill>
                <a:latin typeface="微软雅黑" panose="020B0503020204020204" charset="-122"/>
                <a:ea typeface="微软雅黑" panose="020B0503020204020204" charset="-122"/>
              </a:rPr>
              <a:t>命令</a:t>
            </a:r>
            <a:endParaRPr lang="zh-CN" altLang="en-US" b="1" dirty="0" smtClean="0">
              <a:solidFill>
                <a:schemeClr val="bg2"/>
              </a:solidFill>
              <a:latin typeface="微软雅黑" panose="020B0503020204020204" charset="-122"/>
              <a:ea typeface="微软雅黑" panose="020B0503020204020204" charset="-122"/>
            </a:endParaRPr>
          </a:p>
        </p:txBody>
      </p:sp>
      <p:sp>
        <p:nvSpPr>
          <p:cNvPr id="259074" name="AutoShape 2"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59076" name="AutoShape 4"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59078" name="AutoShape 6"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59080" name="AutoShape 8"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59082" name="AutoShape 10"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59084" name="AutoShape 12"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59086" name="AutoShape 14"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59088" name="AutoShape 16" descr="https://p1-juejin.byteimg.com/tos-cn-i-k3u1fbpfcp/a64fe4d5f0cd43f2b1060cf076767a68~tplv-k3u1fbpfcp-zoom-in-crop-mark:1512:0:0:0.a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59091" name="Picture 19"/>
          <p:cNvPicPr>
            <a:picLocks noChangeAspect="1" noChangeArrowheads="1"/>
          </p:cNvPicPr>
          <p:nvPr/>
        </p:nvPicPr>
        <p:blipFill>
          <a:blip r:embed="rId4" cstate="print"/>
          <a:srcRect/>
          <a:stretch>
            <a:fillRect/>
          </a:stretch>
        </p:blipFill>
        <p:spPr bwMode="auto">
          <a:xfrm>
            <a:off x="5588034" y="827096"/>
            <a:ext cx="1574766" cy="3815334"/>
          </a:xfrm>
          <a:prstGeom prst="rect">
            <a:avLst/>
          </a:prstGeom>
          <a:noFill/>
          <a:ln w="9525">
            <a:noFill/>
            <a:miter lim="800000"/>
            <a:headEnd/>
            <a:tailEnd/>
          </a:ln>
        </p:spPr>
      </p:pic>
      <p:pic>
        <p:nvPicPr>
          <p:cNvPr id="259092" name="Picture 20"/>
          <p:cNvPicPr>
            <a:picLocks noChangeAspect="1" noChangeArrowheads="1"/>
          </p:cNvPicPr>
          <p:nvPr/>
        </p:nvPicPr>
        <p:blipFill>
          <a:blip r:embed="rId5" cstate="print"/>
          <a:srcRect/>
          <a:stretch>
            <a:fillRect/>
          </a:stretch>
        </p:blipFill>
        <p:spPr bwMode="auto">
          <a:xfrm>
            <a:off x="845201" y="1193800"/>
            <a:ext cx="4555473" cy="318135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mn-ea"/>
              </a:rPr>
              <a:t>搭建前准备</a:t>
            </a:r>
          </a:p>
        </p:txBody>
      </p:sp>
      <p:sp>
        <p:nvSpPr>
          <p:cNvPr id="7" name="文本框 6"/>
          <p:cNvSpPr txBox="1"/>
          <p:nvPr/>
        </p:nvSpPr>
        <p:spPr>
          <a:xfrm>
            <a:off x="1447800" y="1063491"/>
            <a:ext cx="6545580" cy="24468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nSpc>
                <a:spcPct val="150000"/>
              </a:lnSpc>
            </a:pPr>
            <a:r>
              <a:rPr sz="1400" b="1" dirty="0" err="1">
                <a:solidFill>
                  <a:schemeClr val="tx1">
                    <a:lumMod val="85000"/>
                    <a:lumOff val="15000"/>
                  </a:schemeClr>
                </a:solidFill>
                <a:latin typeface="Helvetica"/>
                <a:cs typeface="Helvetica"/>
              </a:rPr>
              <a:t>Vscode</a:t>
            </a:r>
            <a:r>
              <a:rPr sz="1400" b="1" dirty="0">
                <a:solidFill>
                  <a:schemeClr val="tx1">
                    <a:lumMod val="85000"/>
                    <a:lumOff val="15000"/>
                  </a:schemeClr>
                </a:solidFill>
                <a:latin typeface="Helvetica"/>
                <a:cs typeface="Helvetica"/>
              </a:rPr>
              <a:t>: </a:t>
            </a:r>
            <a:r>
              <a:rPr sz="1400" b="1" dirty="0" err="1" smtClean="0">
                <a:solidFill>
                  <a:schemeClr val="tx1">
                    <a:lumMod val="85000"/>
                    <a:lumOff val="15000"/>
                  </a:schemeClr>
                </a:solidFill>
                <a:latin typeface="Helvetica"/>
                <a:cs typeface="Helvetica"/>
              </a:rPr>
              <a:t>前端</a:t>
            </a:r>
            <a:r>
              <a:rPr lang="zh-CN" altLang="en-US" sz="1400" b="1" dirty="0" smtClean="0">
                <a:solidFill>
                  <a:schemeClr val="tx1">
                    <a:lumMod val="85000"/>
                    <a:lumOff val="15000"/>
                  </a:schemeClr>
                </a:solidFill>
              </a:rPr>
              <a:t>代码编辑器</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err="1">
                <a:solidFill>
                  <a:schemeClr val="tx1">
                    <a:lumMod val="85000"/>
                    <a:lumOff val="15000"/>
                  </a:schemeClr>
                </a:solidFill>
                <a:latin typeface="Helvetica"/>
                <a:cs typeface="Helvetica"/>
              </a:rPr>
              <a:t>Chrome：对开发者非常友好的浏览器</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err="1">
                <a:solidFill>
                  <a:schemeClr val="tx1">
                    <a:lumMod val="85000"/>
                    <a:lumOff val="15000"/>
                  </a:schemeClr>
                </a:solidFill>
                <a:latin typeface="Helvetica"/>
                <a:cs typeface="Helvetica"/>
              </a:rPr>
              <a:t>Nodejs&amp;npm：配置本地开发环境</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a:solidFill>
                  <a:schemeClr val="tx1">
                    <a:lumMod val="85000"/>
                    <a:lumOff val="15000"/>
                  </a:schemeClr>
                </a:solidFill>
                <a:latin typeface="Helvetica"/>
                <a:cs typeface="Helvetica"/>
              </a:rPr>
              <a:t>Vue.js </a:t>
            </a:r>
            <a:r>
              <a:rPr sz="1400" b="1" dirty="0" err="1">
                <a:solidFill>
                  <a:schemeClr val="tx1">
                    <a:lumMod val="85000"/>
                    <a:lumOff val="15000"/>
                  </a:schemeClr>
                </a:solidFill>
                <a:latin typeface="Helvetica"/>
                <a:cs typeface="Helvetica"/>
              </a:rPr>
              <a:t>devtools：浏览器调试插件</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err="1">
                <a:solidFill>
                  <a:schemeClr val="tx1">
                    <a:lumMod val="85000"/>
                    <a:lumOff val="15000"/>
                  </a:schemeClr>
                </a:solidFill>
                <a:latin typeface="Helvetica"/>
                <a:cs typeface="Helvetica"/>
              </a:rPr>
              <a:t>Vue</a:t>
            </a:r>
            <a:r>
              <a:rPr sz="1400" b="1" dirty="0">
                <a:solidFill>
                  <a:schemeClr val="tx1">
                    <a:lumMod val="85000"/>
                    <a:lumOff val="15000"/>
                  </a:schemeClr>
                </a:solidFill>
                <a:latin typeface="Helvetica"/>
                <a:cs typeface="Helvetica"/>
              </a:rPr>
              <a:t> Language Features (</a:t>
            </a:r>
            <a:r>
              <a:rPr sz="1400" b="1" dirty="0" err="1">
                <a:solidFill>
                  <a:schemeClr val="tx1">
                    <a:lumMod val="85000"/>
                    <a:lumOff val="15000"/>
                  </a:schemeClr>
                </a:solidFill>
                <a:latin typeface="Helvetica"/>
                <a:cs typeface="Helvetica"/>
              </a:rPr>
              <a:t>Volar</a:t>
            </a:r>
            <a:r>
              <a:rPr sz="1400" b="1" dirty="0">
                <a:solidFill>
                  <a:schemeClr val="tx1">
                    <a:lumMod val="85000"/>
                    <a:lumOff val="15000"/>
                  </a:schemeClr>
                </a:solidFill>
                <a:latin typeface="Helvetica"/>
                <a:cs typeface="Helvetica"/>
              </a:rPr>
              <a:t>)：</a:t>
            </a:r>
            <a:r>
              <a:rPr sz="1400" b="1" dirty="0" err="1">
                <a:solidFill>
                  <a:schemeClr val="tx1">
                    <a:lumMod val="85000"/>
                    <a:lumOff val="15000"/>
                  </a:schemeClr>
                </a:solidFill>
                <a:latin typeface="Helvetica"/>
                <a:cs typeface="Helvetica"/>
              </a:rPr>
              <a:t>Vscode</a:t>
            </a:r>
            <a:r>
              <a:rPr sz="1400" b="1" dirty="0">
                <a:solidFill>
                  <a:schemeClr val="tx1">
                    <a:lumMod val="85000"/>
                    <a:lumOff val="15000"/>
                  </a:schemeClr>
                </a:solidFill>
                <a:latin typeface="Helvetica"/>
                <a:cs typeface="Helvetica"/>
              </a:rPr>
              <a:t> </a:t>
            </a:r>
            <a:r>
              <a:rPr sz="1400" b="1" dirty="0" err="1">
                <a:solidFill>
                  <a:schemeClr val="tx1">
                    <a:lumMod val="85000"/>
                    <a:lumOff val="15000"/>
                  </a:schemeClr>
                </a:solidFill>
                <a:latin typeface="Helvetica"/>
                <a:cs typeface="Helvetica"/>
              </a:rPr>
              <a:t>开发</a:t>
            </a:r>
            <a:r>
              <a:rPr sz="1400" b="1" dirty="0">
                <a:solidFill>
                  <a:schemeClr val="tx1">
                    <a:lumMod val="85000"/>
                    <a:lumOff val="15000"/>
                  </a:schemeClr>
                </a:solidFill>
                <a:latin typeface="Helvetica"/>
                <a:cs typeface="Helvetica"/>
              </a:rPr>
              <a:t> vue3 </a:t>
            </a:r>
            <a:r>
              <a:rPr sz="1400" b="1" dirty="0" err="1">
                <a:solidFill>
                  <a:schemeClr val="tx1">
                    <a:lumMod val="85000"/>
                    <a:lumOff val="15000"/>
                  </a:schemeClr>
                </a:solidFill>
                <a:latin typeface="Helvetica"/>
                <a:cs typeface="Helvetica"/>
              </a:rPr>
              <a:t>必备插件，提供语法高亮提示</a:t>
            </a:r>
            <a:endParaRPr sz="1400" b="1" dirty="0">
              <a:solidFill>
                <a:schemeClr val="tx1">
                  <a:lumMod val="85000"/>
                  <a:lumOff val="15000"/>
                </a:schemeClr>
              </a:solidFill>
              <a:latin typeface="Helvetica"/>
              <a:cs typeface="Helvetica"/>
            </a:endParaRPr>
          </a:p>
          <a:p>
            <a:pPr>
              <a:lnSpc>
                <a:spcPct val="150000"/>
              </a:lnSpc>
            </a:pPr>
            <a:r>
              <a:rPr sz="1400" b="1" dirty="0" err="1">
                <a:solidFill>
                  <a:schemeClr val="tx1">
                    <a:lumMod val="85000"/>
                    <a:lumOff val="15000"/>
                  </a:schemeClr>
                </a:solidFill>
                <a:latin typeface="Helvetica"/>
                <a:cs typeface="Helvetica"/>
              </a:rPr>
              <a:t>Vue</a:t>
            </a:r>
            <a:r>
              <a:rPr sz="1400" b="1" dirty="0">
                <a:solidFill>
                  <a:schemeClr val="tx1">
                    <a:lumMod val="85000"/>
                    <a:lumOff val="15000"/>
                  </a:schemeClr>
                </a:solidFill>
                <a:latin typeface="Helvetica"/>
                <a:cs typeface="Helvetica"/>
              </a:rPr>
              <a:t> 3 Snippets</a:t>
            </a:r>
            <a:r>
              <a:rPr sz="1400" b="1" dirty="0" smtClean="0">
                <a:solidFill>
                  <a:schemeClr val="tx1">
                    <a:lumMod val="85000"/>
                    <a:lumOff val="15000"/>
                  </a:schemeClr>
                </a:solidFill>
                <a:latin typeface="Helvetica"/>
                <a:cs typeface="Helvetica"/>
              </a:rPr>
              <a:t>：</a:t>
            </a:r>
            <a:r>
              <a:rPr lang="en-US" altLang="zh-CN" sz="1400" b="1" dirty="0" smtClean="0">
                <a:solidFill>
                  <a:schemeClr val="tx1">
                    <a:lumMod val="85000"/>
                    <a:lumOff val="15000"/>
                  </a:schemeClr>
                </a:solidFill>
              </a:rPr>
              <a:t> </a:t>
            </a:r>
            <a:r>
              <a:rPr lang="en-US" altLang="zh-CN" sz="1400" b="1" dirty="0" err="1" smtClean="0">
                <a:solidFill>
                  <a:schemeClr val="tx1">
                    <a:lumMod val="85000"/>
                    <a:lumOff val="15000"/>
                  </a:schemeClr>
                </a:solidFill>
              </a:rPr>
              <a:t>Vscode</a:t>
            </a:r>
            <a:r>
              <a:rPr lang="en-US" altLang="zh-CN" sz="1400" b="1" dirty="0" smtClean="0">
                <a:solidFill>
                  <a:schemeClr val="tx1">
                    <a:lumMod val="85000"/>
                    <a:lumOff val="15000"/>
                  </a:schemeClr>
                </a:solidFill>
              </a:rPr>
              <a:t> </a:t>
            </a:r>
            <a:r>
              <a:rPr lang="zh-CN" altLang="en-US" sz="1400" b="1" dirty="0" smtClean="0">
                <a:solidFill>
                  <a:schemeClr val="tx1">
                    <a:lumMod val="85000"/>
                    <a:lumOff val="15000"/>
                  </a:schemeClr>
                </a:solidFill>
              </a:rPr>
              <a:t>插件</a:t>
            </a:r>
            <a:r>
              <a:rPr lang="en-US" altLang="zh-CN" sz="1400" b="1" dirty="0" smtClean="0">
                <a:solidFill>
                  <a:schemeClr val="tx1">
                    <a:lumMod val="85000"/>
                    <a:lumOff val="15000"/>
                  </a:schemeClr>
                </a:solidFill>
              </a:rPr>
              <a:t>,</a:t>
            </a:r>
            <a:r>
              <a:rPr sz="1400" b="1" dirty="0" smtClean="0">
                <a:solidFill>
                  <a:schemeClr val="tx1">
                    <a:lumMod val="85000"/>
                    <a:lumOff val="15000"/>
                  </a:schemeClr>
                </a:solidFill>
                <a:latin typeface="Helvetica"/>
                <a:cs typeface="Helvetica"/>
              </a:rPr>
              <a:t>vue3 </a:t>
            </a:r>
            <a:r>
              <a:rPr sz="1400" b="1" dirty="0" err="1">
                <a:solidFill>
                  <a:schemeClr val="tx1">
                    <a:lumMod val="85000"/>
                    <a:lumOff val="15000"/>
                  </a:schemeClr>
                </a:solidFill>
                <a:latin typeface="Helvetica"/>
                <a:cs typeface="Helvetica"/>
              </a:rPr>
              <a:t>快捷输入</a:t>
            </a:r>
            <a:endParaRPr sz="1400" b="1"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2"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2541794" y="2062832"/>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3824449" y="2852216"/>
            <a:ext cx="1699500" cy="646329"/>
          </a:xfrm>
          <a:prstGeom prst="rect">
            <a:avLst/>
          </a:prstGeom>
          <a:noFill/>
        </p:spPr>
        <p:txBody>
          <a:bodyPr wrap="none" lIns="91438" tIns="45719" rIns="91438" bIns="45719" rtlCol="0">
            <a:spAutoFit/>
          </a:bodyPr>
          <a:lstStyle/>
          <a:p>
            <a:r>
              <a:rPr kumimoji="1" lang="en-US" altLang="zh-CN" sz="3600" b="1" dirty="0">
                <a:solidFill>
                  <a:schemeClr val="bg1"/>
                </a:solidFill>
                <a:latin typeface="思源黑体 CN Regular" pitchFamily="34" charset="-122"/>
                <a:ea typeface="思源黑体 CN Regular" pitchFamily="34" charset="-122"/>
              </a:rPr>
              <a:t> </a:t>
            </a:r>
            <a:r>
              <a:rPr kumimoji="1" lang="zh-CN" altLang="en-US" sz="3600" b="1" dirty="0">
                <a:solidFill>
                  <a:schemeClr val="bg1"/>
                </a:solidFill>
                <a:latin typeface="思源黑体 CN Regular" pitchFamily="34" charset="-122"/>
                <a:ea typeface="思源黑体 CN Regular" pitchFamily="34" charset="-122"/>
              </a:rPr>
              <a:t>谢谢！</a:t>
            </a:r>
          </a:p>
        </p:txBody>
      </p:sp>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pic>
        <p:nvPicPr>
          <p:cNvPr id="17" name="Picture 2" descr="C:\Users\yuan.wenyan\Documents\Tencent Files\15678934\FileRecv\2(1).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530466" y="40164"/>
            <a:ext cx="1404556" cy="44354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mn-ea"/>
              </a:rPr>
              <a:t>安装</a:t>
            </a:r>
            <a:r>
              <a:rPr lang="en-US" altLang="zh-CN" b="1" dirty="0">
                <a:solidFill>
                  <a:schemeClr val="bg2"/>
                </a:solidFill>
                <a:latin typeface="微软雅黑" panose="020B0503020204020204" charset="-122"/>
                <a:ea typeface="微软雅黑" panose="020B0503020204020204" charset="-122"/>
                <a:sym typeface="+mn-ea"/>
              </a:rPr>
              <a:t>Node.js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02481"/>
            <a:ext cx="6545580" cy="461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400" b="1" dirty="0" err="1">
                <a:solidFill>
                  <a:schemeClr val="tx1">
                    <a:lumMod val="85000"/>
                    <a:lumOff val="15000"/>
                  </a:schemeClr>
                </a:solidFill>
                <a:latin typeface="Helvetica"/>
                <a:cs typeface="Helvetica"/>
              </a:rPr>
              <a:t>Node.js是什么</a:t>
            </a:r>
            <a:r>
              <a:rPr sz="1400" b="1"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sz="1400" dirty="0">
                <a:solidFill>
                  <a:schemeClr val="tx1">
                    <a:lumMod val="85000"/>
                    <a:lumOff val="15000"/>
                  </a:schemeClr>
                </a:solidFill>
                <a:latin typeface="Helvetica"/>
                <a:cs typeface="Helvetica"/>
              </a:rPr>
              <a:t>Node.js是一个运行环境，可以运行JavaScript语言写出的代码；在Node.js出现以前（2009年以前），</a:t>
            </a:r>
            <a:r>
              <a:rPr sz="1400" dirty="0" err="1">
                <a:solidFill>
                  <a:schemeClr val="tx1">
                    <a:lumMod val="85000"/>
                    <a:lumOff val="15000"/>
                  </a:schemeClr>
                </a:solidFill>
                <a:latin typeface="Helvetica"/>
                <a:cs typeface="Helvetica"/>
              </a:rPr>
              <a:t>JavaScript主要运行在浏览器客户端，在Node.js出现后，JavaScript又多了一个运行环境</a:t>
            </a:r>
            <a:r>
              <a:rPr sz="1400" dirty="0">
                <a:solidFill>
                  <a:schemeClr val="tx1">
                    <a:lumMod val="85000"/>
                    <a:lumOff val="15000"/>
                  </a:schemeClr>
                </a:solidFill>
                <a:latin typeface="Helvetica"/>
                <a:cs typeface="Helvetica"/>
              </a:rPr>
              <a:t>---</a:t>
            </a:r>
            <a:r>
              <a:rPr sz="1400" dirty="0" err="1">
                <a:solidFill>
                  <a:schemeClr val="tx1">
                    <a:lumMod val="85000"/>
                    <a:lumOff val="15000"/>
                  </a:schemeClr>
                </a:solidFill>
                <a:latin typeface="Helvetica"/>
                <a:cs typeface="Helvetica"/>
              </a:rPr>
              <a:t>Node.js</a:t>
            </a:r>
            <a:r>
              <a:rPr sz="14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既然JavaScript既可以运行在浏览器端，也可以运行在Node.js环境中，这两者有什么关系呢</a:t>
            </a:r>
            <a:r>
              <a:rPr sz="14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b="1" dirty="0" err="1">
                <a:solidFill>
                  <a:schemeClr val="tx1">
                    <a:lumMod val="85000"/>
                    <a:lumOff val="15000"/>
                  </a:schemeClr>
                </a:solidFill>
                <a:latin typeface="Helvetica"/>
                <a:cs typeface="Helvetica"/>
              </a:rPr>
              <a:t>运行在浏览器和Node.js上JavaScript的区别</a:t>
            </a:r>
            <a:r>
              <a:rPr sz="1400" b="1"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sz="1400" dirty="0">
                <a:solidFill>
                  <a:schemeClr val="tx1">
                    <a:lumMod val="85000"/>
                    <a:lumOff val="15000"/>
                  </a:schemeClr>
                </a:solidFill>
                <a:latin typeface="Helvetica"/>
                <a:cs typeface="Helvetica"/>
              </a:rPr>
              <a:t>运行在浏览器的JavaScript就好像运行在一个封闭的盒子里，不能访问本地的一切资源，要想访问，只能使用浏览器提供的API，而且还需要得到用户授权，可使用的功能十分有限。</a:t>
            </a: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运行在Node.js的JavaScript能做的事情就很多了，如：本地文件读写，HTTP网络请求及响应，socket监听请求等</a:t>
            </a:r>
            <a:r>
              <a:rPr sz="14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b="1" dirty="0" err="1">
                <a:solidFill>
                  <a:schemeClr val="tx1">
                    <a:lumMod val="85000"/>
                    <a:lumOff val="15000"/>
                  </a:schemeClr>
                </a:solidFill>
                <a:latin typeface="Helvetica"/>
                <a:cs typeface="Helvetica"/>
              </a:rPr>
              <a:t>能用Node.js做什么</a:t>
            </a:r>
            <a:r>
              <a:rPr sz="1400" b="1"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前端</a:t>
            </a:r>
            <a:r>
              <a:rPr sz="1400" dirty="0">
                <a:solidFill>
                  <a:schemeClr val="tx1">
                    <a:lumMod val="85000"/>
                    <a:lumOff val="15000"/>
                  </a:schemeClr>
                </a:solidFill>
                <a:latin typeface="Helvetica"/>
                <a:cs typeface="Helvetica"/>
              </a:rPr>
              <a:t> 最常用的东西是使用Node.js进行前端代码模块化操作，主要包含：压缩、拆分、合并、引入等，浏览器端的JavaScript是无法直接读取文件的，需要借助后端功能才能实现读取，有了Node.js，可以借助运行在Node.js环境的</a:t>
            </a:r>
            <a:r>
              <a:rPr sz="1400" dirty="0" smtClean="0">
                <a:solidFill>
                  <a:schemeClr val="tx1">
                    <a:lumMod val="85000"/>
                    <a:lumOff val="15000"/>
                  </a:schemeClr>
                </a:solidFill>
                <a:latin typeface="Helvetica"/>
                <a:cs typeface="Helvetica"/>
              </a:rPr>
              <a:t>webpack</a:t>
            </a:r>
            <a:r>
              <a:rPr lang="en-US" sz="1400" dirty="0" smtClean="0">
                <a:solidFill>
                  <a:schemeClr val="tx1">
                    <a:lumMod val="85000"/>
                    <a:lumOff val="15000"/>
                  </a:schemeClr>
                </a:solidFill>
                <a:latin typeface="Helvetica"/>
                <a:cs typeface="Helvetica"/>
              </a:rPr>
              <a:t>/vite</a:t>
            </a:r>
            <a:r>
              <a:rPr sz="1400" dirty="0" smtClean="0">
                <a:solidFill>
                  <a:schemeClr val="tx1">
                    <a:lumMod val="85000"/>
                    <a:lumOff val="15000"/>
                  </a:schemeClr>
                </a:solidFill>
                <a:latin typeface="Helvetica"/>
                <a:cs typeface="Helvetica"/>
              </a:rPr>
              <a:t>去实现这些功能</a:t>
            </a:r>
            <a:r>
              <a:rPr sz="1400" dirty="0">
                <a:solidFill>
                  <a:schemeClr val="tx1">
                    <a:lumMod val="85000"/>
                    <a:lumOff val="15000"/>
                  </a:schemeClr>
                </a:solidFill>
                <a:latin typeface="Helvetica"/>
                <a:cs typeface="Helvetica"/>
              </a:rPr>
              <a:t>，使得前端能够有更强大的能力去操作整个项目；除了上面说的这些，Node.js还能提供服务器的功能，让你能够通过请求访问数据，另外，Node.js还可以作为工具实现很多前端工具轮子。</a:t>
            </a: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mn-ea"/>
              </a:rPr>
              <a:t>安装</a:t>
            </a:r>
            <a:r>
              <a:rPr lang="en-US" altLang="zh-CN" b="1" dirty="0">
                <a:solidFill>
                  <a:schemeClr val="bg2"/>
                </a:solidFill>
                <a:latin typeface="微软雅黑" panose="020B0503020204020204" charset="-122"/>
                <a:ea typeface="微软雅黑" panose="020B0503020204020204" charset="-122"/>
                <a:sym typeface="+mn-ea"/>
              </a:rPr>
              <a:t>Node.js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299210" y="759460"/>
            <a:ext cx="6545580" cy="27012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sym typeface="+mn-ea"/>
              </a:rPr>
              <a:t>Node.js安装包官网下载地址：https://nodejs.org/zh-cn</a:t>
            </a: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node.js 18.x</a:t>
            </a: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sym typeface="+mn-ea"/>
              </a:rPr>
              <a:t>下载安装包，选择安装位置后一直“下一步”就可以了。</a:t>
            </a: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sym typeface="+mn-ea"/>
              </a:rPr>
              <a:t>安装完成后，.msi格式的安装包已经将node.exe添加到系统环境变量path中,如果你下载的是.zip格式，因为没有安装过程，所以需要手动将node.exe所在目录添加到环境变量path中</a:t>
            </a: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CMD窗口，执行命令node -v查看node版本</a:t>
            </a: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npm yarn pnpm</a:t>
            </a:r>
          </a:p>
        </p:txBody>
      </p:sp>
      <p:sp>
        <p:nvSpPr>
          <p:cNvPr id="7" name="文本框 6"/>
          <p:cNvSpPr txBox="1"/>
          <p:nvPr/>
        </p:nvSpPr>
        <p:spPr>
          <a:xfrm>
            <a:off x="1447800" y="881881"/>
            <a:ext cx="6545580" cy="33239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NPM是什么</a:t>
            </a:r>
            <a:r>
              <a:rPr sz="14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npm是Node.js的包管理工具,你可以把它看成是Node.js的模块管家</a:t>
            </a:r>
            <a:r>
              <a:rPr sz="14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NPM从哪来</a:t>
            </a:r>
            <a:r>
              <a:rPr sz="14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NPM是随同Node.js一起安装的，也就是说，NPM也已经一起被安装了</a:t>
            </a:r>
            <a:r>
              <a:rPr sz="1400" dirty="0">
                <a:solidFill>
                  <a:schemeClr val="tx1">
                    <a:lumMod val="85000"/>
                    <a:lumOff val="15000"/>
                  </a:schemeClr>
                </a:solidFill>
                <a:latin typeface="Helvetica"/>
                <a:cs typeface="Helvetica"/>
              </a:rPr>
              <a:t>。</a:t>
            </a:r>
            <a:r>
              <a:rPr sz="1400" dirty="0" err="1">
                <a:solidFill>
                  <a:schemeClr val="tx1">
                    <a:lumMod val="85000"/>
                    <a:lumOff val="15000"/>
                  </a:schemeClr>
                </a:solidFill>
                <a:latin typeface="Helvetica"/>
                <a:cs typeface="Helvetica"/>
              </a:rPr>
              <a:t>所以，使用NPM无需再次额外安装</a:t>
            </a:r>
            <a:r>
              <a:rPr sz="1400" dirty="0">
                <a:solidFill>
                  <a:schemeClr val="tx1">
                    <a:lumMod val="85000"/>
                    <a:lumOff val="15000"/>
                  </a:schemeClr>
                </a:solidFill>
                <a:latin typeface="Helvetica"/>
                <a:cs typeface="Helvetica"/>
              </a:rPr>
              <a:t>。</a:t>
            </a:r>
            <a:r>
              <a:rPr sz="1400" dirty="0" err="1">
                <a:solidFill>
                  <a:schemeClr val="tx1">
                    <a:lumMod val="85000"/>
                    <a:lumOff val="15000"/>
                  </a:schemeClr>
                </a:solidFill>
                <a:latin typeface="Helvetica"/>
                <a:cs typeface="Helvetica"/>
              </a:rPr>
              <a:t>可以通过输入</a:t>
            </a:r>
            <a:r>
              <a:rPr sz="1400" dirty="0">
                <a:solidFill>
                  <a:schemeClr val="tx1">
                    <a:lumMod val="85000"/>
                    <a:lumOff val="15000"/>
                  </a:schemeClr>
                </a:solidFill>
                <a:latin typeface="Helvetica"/>
                <a:cs typeface="Helvetica"/>
              </a:rPr>
              <a:t> "</a:t>
            </a:r>
            <a:r>
              <a:rPr sz="1400" dirty="0" err="1">
                <a:solidFill>
                  <a:schemeClr val="tx1">
                    <a:lumMod val="85000"/>
                    <a:lumOff val="15000"/>
                  </a:schemeClr>
                </a:solidFill>
                <a:latin typeface="Helvetica"/>
                <a:cs typeface="Helvetica"/>
              </a:rPr>
              <a:t>npm</a:t>
            </a:r>
            <a:r>
              <a:rPr sz="1400" dirty="0">
                <a:solidFill>
                  <a:schemeClr val="tx1">
                    <a:lumMod val="85000"/>
                    <a:lumOff val="15000"/>
                  </a:schemeClr>
                </a:solidFill>
                <a:latin typeface="Helvetica"/>
                <a:cs typeface="Helvetica"/>
              </a:rPr>
              <a:t> -v" </a:t>
            </a:r>
            <a:r>
              <a:rPr sz="1400" dirty="0" err="1">
                <a:solidFill>
                  <a:schemeClr val="tx1">
                    <a:lumMod val="85000"/>
                    <a:lumOff val="15000"/>
                  </a:schemeClr>
                </a:solidFill>
                <a:latin typeface="Helvetica"/>
                <a:cs typeface="Helvetica"/>
              </a:rPr>
              <a:t>来测试是否成功安装</a:t>
            </a:r>
            <a:r>
              <a:rPr lang="zh-CN" sz="1400" dirty="0">
                <a:solidFill>
                  <a:schemeClr val="tx1">
                    <a:lumMod val="85000"/>
                    <a:lumOff val="15000"/>
                  </a:schemeClr>
                </a:solidFill>
                <a:latin typeface="Helvetica"/>
                <a:ea typeface="宋体" panose="02010600030101010101" pitchFamily="2" charset="-122"/>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NPM,它的主要作用是联系本地包和服务器的通讯手段，无论你是想用别的包，还是想让别人使用你的包，都可以通过NPM进行连接</a:t>
            </a:r>
            <a:r>
              <a:rPr sz="14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怎么去安装第三方包</a:t>
            </a:r>
            <a:r>
              <a:rPr sz="14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sz="1400" dirty="0" smtClean="0">
                <a:solidFill>
                  <a:schemeClr val="tx1">
                    <a:lumMod val="85000"/>
                    <a:lumOff val="15000"/>
                  </a:schemeClr>
                </a:solidFill>
                <a:latin typeface="Helvetica"/>
                <a:cs typeface="Helvetica"/>
              </a:rPr>
              <a:t>NPM下载别人编写的第三方包到本地使用</a:t>
            </a:r>
            <a:r>
              <a:rPr sz="1400" dirty="0">
                <a:solidFill>
                  <a:schemeClr val="tx1">
                    <a:lumMod val="85000"/>
                    <a:lumOff val="15000"/>
                  </a:schemeClr>
                </a:solidFill>
                <a:latin typeface="Helvetica"/>
                <a:cs typeface="Helvetica"/>
              </a:rPr>
              <a:t>，使用命令很简单，首先你得知道别人那个包在服务器上叫什么名字，然后你才能针对性的去下载它,语法如下：</a:t>
            </a: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a:t>
            </a:r>
            <a:r>
              <a:rPr sz="1400" dirty="0">
                <a:solidFill>
                  <a:schemeClr val="tx1">
                    <a:lumMod val="85000"/>
                    <a:lumOff val="15000"/>
                  </a:schemeClr>
                </a:solidFill>
                <a:latin typeface="Helvetica"/>
                <a:cs typeface="Helvetica"/>
              </a:rPr>
              <a:t> install &lt;Module Name&gt;</a:t>
            </a: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npm yarn </a:t>
            </a:r>
            <a:r>
              <a:rPr lang="en-US" altLang="zh-CN" b="1" dirty="0" err="1" smtClean="0">
                <a:solidFill>
                  <a:schemeClr val="bg2"/>
                </a:solidFill>
                <a:latin typeface="微软雅黑" panose="020B0503020204020204" charset="-122"/>
                <a:ea typeface="微软雅黑" panose="020B0503020204020204" charset="-122"/>
                <a:sym typeface="Helvetica"/>
              </a:rPr>
              <a:t>pnpm</a:t>
            </a:r>
            <a:r>
              <a:rPr lang="en-US" altLang="zh-CN" b="1" dirty="0" smtClean="0">
                <a:solidFill>
                  <a:schemeClr val="bg2"/>
                </a:solidFill>
                <a:latin typeface="微软雅黑" panose="020B0503020204020204" charset="-122"/>
                <a:ea typeface="微软雅黑" panose="020B0503020204020204" charset="-122"/>
                <a:sym typeface="Helvetica"/>
              </a:rPr>
              <a:t> </a:t>
            </a:r>
            <a:r>
              <a:rPr lang="zh-CN" altLang="en-US" b="1" dirty="0" smtClean="0">
                <a:solidFill>
                  <a:schemeClr val="bg2"/>
                </a:solidFill>
                <a:latin typeface="微软雅黑" panose="020B0503020204020204" charset="-122"/>
                <a:ea typeface="微软雅黑" panose="020B0503020204020204" charset="-122"/>
                <a:sym typeface="Helvetica"/>
              </a:rPr>
              <a:t>命令</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419100" y="704081"/>
            <a:ext cx="8190746" cy="24929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-S = &gt; </a:t>
            </a:r>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install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--save </a:t>
            </a:r>
            <a:r>
              <a:rPr lang="zh-CN" altLang="en-US" sz="1200" dirty="0" smtClean="0">
                <a:solidFill>
                  <a:schemeClr val="tx1">
                    <a:lumMod val="85000"/>
                    <a:lumOff val="15000"/>
                  </a:schemeClr>
                </a:solidFill>
              </a:rPr>
              <a:t>写入</a:t>
            </a:r>
            <a:r>
              <a:rPr lang="zh-CN" altLang="en-US" sz="1200" dirty="0" smtClean="0">
                <a:solidFill>
                  <a:schemeClr val="tx1">
                    <a:lumMod val="85000"/>
                    <a:lumOff val="15000"/>
                  </a:schemeClr>
                </a:solidFill>
              </a:rPr>
              <a:t>到</a:t>
            </a:r>
            <a:r>
              <a:rPr lang="en-US" altLang="zh-CN" sz="1200" dirty="0" err="1" smtClean="0">
                <a:solidFill>
                  <a:schemeClr val="tx1">
                    <a:lumMod val="85000"/>
                    <a:lumOff val="15000"/>
                  </a:schemeClr>
                </a:solidFill>
              </a:rPr>
              <a:t>package.json</a:t>
            </a:r>
            <a:r>
              <a:rPr lang="zh-CN" altLang="en-US" sz="1200" dirty="0" smtClean="0">
                <a:solidFill>
                  <a:schemeClr val="tx1">
                    <a:lumMod val="85000"/>
                    <a:lumOff val="15000"/>
                  </a:schemeClr>
                </a:solidFill>
              </a:rPr>
              <a:t>的 </a:t>
            </a:r>
            <a:r>
              <a:rPr lang="en-US" sz="1200" dirty="0" smtClean="0">
                <a:solidFill>
                  <a:schemeClr val="tx1">
                    <a:lumMod val="85000"/>
                    <a:lumOff val="15000"/>
                  </a:schemeClr>
                </a:solidFill>
              </a:rPr>
              <a:t>dependencies </a:t>
            </a:r>
            <a:r>
              <a:rPr lang="zh-CN" altLang="en-US" sz="1200" dirty="0" smtClean="0">
                <a:solidFill>
                  <a:schemeClr val="tx1">
                    <a:lumMod val="85000"/>
                    <a:lumOff val="15000"/>
                  </a:schemeClr>
                </a:solidFill>
              </a:rPr>
              <a:t>对象 </a:t>
            </a:r>
            <a:r>
              <a:rPr lang="en-US" altLang="zh-CN" sz="1200" dirty="0" smtClean="0">
                <a:solidFill>
                  <a:schemeClr val="tx1">
                    <a:lumMod val="85000"/>
                    <a:lumOff val="15000"/>
                  </a:schemeClr>
                </a:solidFill>
              </a:rPr>
              <a:t>(-S</a:t>
            </a:r>
            <a:r>
              <a:rPr lang="zh-CN" altLang="en-US" sz="1200" dirty="0" smtClean="0">
                <a:solidFill>
                  <a:schemeClr val="tx1">
                    <a:lumMod val="85000"/>
                    <a:lumOff val="15000"/>
                  </a:schemeClr>
                </a:solidFill>
              </a:rPr>
              <a:t>可省略</a:t>
            </a:r>
            <a:r>
              <a:rPr lang="en-US" altLang="zh-CN" sz="1200" dirty="0" smtClean="0">
                <a:solidFill>
                  <a:schemeClr val="tx1">
                    <a:lumMod val="85000"/>
                    <a:lumOff val="15000"/>
                  </a:schemeClr>
                </a:solidFill>
              </a:rPr>
              <a:t>)</a:t>
            </a:r>
          </a:p>
          <a:p>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-D =&gt; </a:t>
            </a:r>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install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--save-dev </a:t>
            </a:r>
            <a:r>
              <a:rPr lang="zh-CN" altLang="en-US" sz="1200" dirty="0" smtClean="0">
                <a:solidFill>
                  <a:schemeClr val="tx1">
                    <a:lumMod val="85000"/>
                    <a:lumOff val="15000"/>
                  </a:schemeClr>
                </a:solidFill>
              </a:rPr>
              <a:t>写入</a:t>
            </a:r>
            <a:r>
              <a:rPr lang="zh-CN" altLang="en-US" sz="1200" dirty="0" smtClean="0">
                <a:solidFill>
                  <a:schemeClr val="tx1">
                    <a:lumMod val="85000"/>
                    <a:lumOff val="15000"/>
                  </a:schemeClr>
                </a:solidFill>
              </a:rPr>
              <a:t>到</a:t>
            </a:r>
            <a:r>
              <a:rPr lang="en-US" altLang="zh-CN" sz="1200" dirty="0" err="1" smtClean="0">
                <a:solidFill>
                  <a:schemeClr val="tx1">
                    <a:lumMod val="85000"/>
                    <a:lumOff val="15000"/>
                  </a:schemeClr>
                </a:solidFill>
              </a:rPr>
              <a:t>package.json</a:t>
            </a:r>
            <a:r>
              <a:rPr lang="zh-CN" altLang="en-US" sz="1200" dirty="0" smtClean="0">
                <a:solidFill>
                  <a:schemeClr val="tx1">
                    <a:lumMod val="85000"/>
                    <a:lumOff val="15000"/>
                  </a:schemeClr>
                </a:solidFill>
              </a:rPr>
              <a:t>的 </a:t>
            </a:r>
            <a:r>
              <a:rPr lang="en-US" sz="1200" dirty="0" err="1" smtClean="0">
                <a:solidFill>
                  <a:schemeClr val="tx1">
                    <a:lumMod val="85000"/>
                    <a:lumOff val="15000"/>
                  </a:schemeClr>
                </a:solidFill>
              </a:rPr>
              <a:t>devDependencies</a:t>
            </a:r>
            <a:r>
              <a:rPr lang="en-US" sz="1200" dirty="0" smtClean="0">
                <a:solidFill>
                  <a:schemeClr val="tx1">
                    <a:lumMod val="85000"/>
                    <a:lumOff val="15000"/>
                  </a:schemeClr>
                </a:solidFill>
              </a:rPr>
              <a:t> </a:t>
            </a:r>
            <a:r>
              <a:rPr lang="zh-CN" altLang="en-US" sz="1200" dirty="0" smtClean="0">
                <a:solidFill>
                  <a:schemeClr val="tx1">
                    <a:lumMod val="85000"/>
                    <a:lumOff val="15000"/>
                  </a:schemeClr>
                </a:solidFill>
              </a:rPr>
              <a:t>对象</a:t>
            </a:r>
            <a:endParaRPr lang="en-US" altLang="zh-CN" sz="1200" dirty="0" smtClean="0">
              <a:solidFill>
                <a:schemeClr val="tx1">
                  <a:lumMod val="85000"/>
                  <a:lumOff val="15000"/>
                </a:schemeClr>
              </a:solidFill>
            </a:endParaRPr>
          </a:p>
          <a:p>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-g </a:t>
            </a:r>
            <a:r>
              <a:rPr lang="zh-CN" altLang="en-US" sz="1200" dirty="0" smtClean="0">
                <a:solidFill>
                  <a:schemeClr val="tx1">
                    <a:lumMod val="85000"/>
                    <a:lumOff val="15000"/>
                  </a:schemeClr>
                </a:solidFill>
              </a:rPr>
              <a:t>全局</a:t>
            </a:r>
            <a:r>
              <a:rPr lang="zh-CN" altLang="en-US" sz="1200" dirty="0" smtClean="0">
                <a:solidFill>
                  <a:schemeClr val="tx1">
                    <a:lumMod val="85000"/>
                    <a:lumOff val="15000"/>
                  </a:schemeClr>
                </a:solidFill>
              </a:rPr>
              <a:t>安装</a:t>
            </a:r>
            <a:endParaRPr lang="en-US" altLang="zh-CN" sz="1200" dirty="0" smtClean="0">
              <a:solidFill>
                <a:schemeClr val="tx1">
                  <a:lumMod val="85000"/>
                  <a:lumOff val="15000"/>
                </a:schemeClr>
              </a:solidFill>
            </a:endParaRPr>
          </a:p>
          <a:p>
            <a:endParaRPr lang="en-US" sz="1200" dirty="0" smtClean="0">
              <a:solidFill>
                <a:schemeClr val="tx1">
                  <a:lumMod val="85000"/>
                  <a:lumOff val="15000"/>
                </a:schemeClr>
              </a:solidFill>
            </a:endParaRPr>
          </a:p>
          <a:p>
            <a:r>
              <a:rPr lang="en-US" sz="1200" dirty="0" err="1" smtClean="0">
                <a:solidFill>
                  <a:schemeClr val="tx1">
                    <a:lumMod val="85000"/>
                    <a:lumOff val="15000"/>
                  </a:schemeClr>
                </a:solidFill>
              </a:rPr>
              <a:t>i</a:t>
            </a:r>
            <a:r>
              <a:rPr lang="en-US" sz="1200" dirty="0" smtClean="0">
                <a:solidFill>
                  <a:schemeClr val="tx1">
                    <a:lumMod val="85000"/>
                    <a:lumOff val="15000"/>
                  </a:schemeClr>
                </a:solidFill>
              </a:rPr>
              <a:t> </a:t>
            </a:r>
            <a:r>
              <a:rPr lang="zh-CN" altLang="en-US" sz="1200" dirty="0" smtClean="0">
                <a:solidFill>
                  <a:schemeClr val="tx1">
                    <a:lumMod val="85000"/>
                    <a:lumOff val="15000"/>
                  </a:schemeClr>
                </a:solidFill>
              </a:rPr>
              <a:t>是</a:t>
            </a:r>
            <a:r>
              <a:rPr lang="en-US" sz="1200" dirty="0" smtClean="0">
                <a:solidFill>
                  <a:schemeClr val="tx1">
                    <a:lumMod val="85000"/>
                    <a:lumOff val="15000"/>
                  </a:schemeClr>
                </a:solidFill>
              </a:rPr>
              <a:t>install </a:t>
            </a:r>
            <a:r>
              <a:rPr lang="zh-CN" altLang="en-US" sz="1200" dirty="0" smtClean="0">
                <a:solidFill>
                  <a:schemeClr val="tx1">
                    <a:lumMod val="85000"/>
                    <a:lumOff val="15000"/>
                  </a:schemeClr>
                </a:solidFill>
              </a:rPr>
              <a:t>的</a:t>
            </a:r>
            <a:r>
              <a:rPr lang="zh-CN" altLang="en-US" sz="1200" dirty="0" smtClean="0">
                <a:solidFill>
                  <a:schemeClr val="tx1">
                    <a:lumMod val="85000"/>
                    <a:lumOff val="15000"/>
                  </a:schemeClr>
                </a:solidFill>
              </a:rPr>
              <a:t>简写</a:t>
            </a:r>
            <a:endParaRPr lang="en-US" altLang="zh-CN" sz="1200" dirty="0" smtClean="0">
              <a:solidFill>
                <a:schemeClr val="tx1">
                  <a:lumMod val="85000"/>
                  <a:lumOff val="15000"/>
                </a:schemeClr>
              </a:solidFill>
            </a:endParaRPr>
          </a:p>
          <a:p>
            <a:r>
              <a:rPr lang="en-US" altLang="zh-CN" sz="1200" dirty="0" smtClean="0">
                <a:solidFill>
                  <a:schemeClr val="tx1">
                    <a:lumMod val="85000"/>
                    <a:lumOff val="15000"/>
                  </a:schemeClr>
                </a:solidFill>
              </a:rPr>
              <a:t>-</a:t>
            </a:r>
            <a:r>
              <a:rPr lang="en-US" sz="1200" dirty="0" smtClean="0">
                <a:solidFill>
                  <a:schemeClr val="tx1">
                    <a:lumMod val="85000"/>
                    <a:lumOff val="15000"/>
                  </a:schemeClr>
                </a:solidFill>
              </a:rPr>
              <a:t>S</a:t>
            </a:r>
            <a:r>
              <a:rPr lang="zh-CN" altLang="en-US" sz="1200" dirty="0" smtClean="0">
                <a:solidFill>
                  <a:schemeClr val="tx1">
                    <a:lumMod val="85000"/>
                    <a:lumOff val="15000"/>
                  </a:schemeClr>
                </a:solidFill>
              </a:rPr>
              <a:t>就是</a:t>
            </a:r>
            <a:r>
              <a:rPr lang="en-US" altLang="zh-CN" sz="1200" dirty="0" smtClean="0">
                <a:solidFill>
                  <a:schemeClr val="tx1">
                    <a:lumMod val="85000"/>
                    <a:lumOff val="15000"/>
                  </a:schemeClr>
                </a:solidFill>
              </a:rPr>
              <a:t>–</a:t>
            </a:r>
            <a:r>
              <a:rPr lang="en-US" sz="1200" dirty="0" smtClean="0">
                <a:solidFill>
                  <a:schemeClr val="tx1">
                    <a:lumMod val="85000"/>
                    <a:lumOff val="15000"/>
                  </a:schemeClr>
                </a:solidFill>
              </a:rPr>
              <a:t>save</a:t>
            </a:r>
            <a:r>
              <a:rPr lang="zh-CN" altLang="en-US" sz="1200" dirty="0" smtClean="0">
                <a:solidFill>
                  <a:schemeClr val="tx1">
                    <a:lumMod val="85000"/>
                    <a:lumOff val="15000"/>
                  </a:schemeClr>
                </a:solidFill>
              </a:rPr>
              <a:t>的</a:t>
            </a:r>
            <a:r>
              <a:rPr lang="zh-CN" altLang="en-US" sz="1200" dirty="0" smtClean="0">
                <a:solidFill>
                  <a:schemeClr val="tx1">
                    <a:lumMod val="85000"/>
                    <a:lumOff val="15000"/>
                  </a:schemeClr>
                </a:solidFill>
              </a:rPr>
              <a:t>简写 </a:t>
            </a:r>
            <a:endParaRPr lang="en-US" altLang="zh-CN" sz="1200" dirty="0" smtClean="0">
              <a:solidFill>
                <a:schemeClr val="tx1">
                  <a:lumMod val="85000"/>
                  <a:lumOff val="15000"/>
                </a:schemeClr>
              </a:solidFill>
            </a:endParaRPr>
          </a:p>
          <a:p>
            <a:r>
              <a:rPr lang="en-US" altLang="zh-CN" sz="1200" dirty="0" smtClean="0">
                <a:solidFill>
                  <a:schemeClr val="tx1">
                    <a:lumMod val="85000"/>
                    <a:lumOff val="15000"/>
                  </a:schemeClr>
                </a:solidFill>
              </a:rPr>
              <a:t>-</a:t>
            </a:r>
            <a:r>
              <a:rPr lang="en-US" sz="1200" dirty="0" smtClean="0">
                <a:solidFill>
                  <a:schemeClr val="tx1">
                    <a:lumMod val="85000"/>
                    <a:lumOff val="15000"/>
                  </a:schemeClr>
                </a:solidFill>
              </a:rPr>
              <a:t>D</a:t>
            </a:r>
            <a:r>
              <a:rPr lang="zh-CN" altLang="en-US" sz="1200" dirty="0" smtClean="0">
                <a:solidFill>
                  <a:schemeClr val="tx1">
                    <a:lumMod val="85000"/>
                    <a:lumOff val="15000"/>
                  </a:schemeClr>
                </a:solidFill>
              </a:rPr>
              <a:t>就是</a:t>
            </a:r>
            <a:r>
              <a:rPr lang="en-US" altLang="zh-CN" sz="1200" dirty="0" smtClean="0">
                <a:solidFill>
                  <a:schemeClr val="tx1">
                    <a:lumMod val="85000"/>
                    <a:lumOff val="15000"/>
                  </a:schemeClr>
                </a:solidFill>
              </a:rPr>
              <a:t>–</a:t>
            </a:r>
            <a:r>
              <a:rPr lang="en-US" sz="1200" dirty="0" smtClean="0">
                <a:solidFill>
                  <a:schemeClr val="tx1">
                    <a:lumMod val="85000"/>
                    <a:lumOff val="15000"/>
                  </a:schemeClr>
                </a:solidFill>
              </a:rPr>
              <a:t>save-dev</a:t>
            </a:r>
            <a:r>
              <a:rPr lang="zh-CN" altLang="en-US" sz="1200" dirty="0" smtClean="0">
                <a:solidFill>
                  <a:schemeClr val="tx1">
                    <a:lumMod val="85000"/>
                    <a:lumOff val="15000"/>
                  </a:schemeClr>
                </a:solidFill>
              </a:rPr>
              <a:t>的简写 </a:t>
            </a:r>
            <a:endParaRPr lang="en-US" sz="1200" dirty="0" smtClean="0">
              <a:solidFill>
                <a:schemeClr val="tx1">
                  <a:lumMod val="85000"/>
                  <a:lumOff val="15000"/>
                </a:schemeClr>
              </a:solidFill>
            </a:endParaRPr>
          </a:p>
          <a:p>
            <a:endParaRPr lang="en-US" altLang="zh-CN" sz="1200" dirty="0" smtClean="0">
              <a:solidFill>
                <a:schemeClr val="tx1">
                  <a:lumMod val="85000"/>
                  <a:lumOff val="15000"/>
                </a:schemeClr>
              </a:solidFill>
            </a:endParaRPr>
          </a:p>
          <a:p>
            <a:r>
              <a:rPr lang="en-US" altLang="zh-CN" sz="1200" dirty="0" smtClean="0"/>
              <a:t>"dependencies"</a:t>
            </a:r>
            <a:r>
              <a:rPr lang="zh-CN" altLang="en-US" sz="1200" dirty="0" smtClean="0"/>
              <a:t>表示开发和上线都需要的第三方</a:t>
            </a:r>
            <a:r>
              <a:rPr lang="zh-CN" altLang="en-US" sz="1200" dirty="0" smtClean="0"/>
              <a:t>包</a:t>
            </a:r>
            <a:endParaRPr lang="en-US" altLang="zh-CN" sz="1200" dirty="0" smtClean="0"/>
          </a:p>
          <a:p>
            <a:r>
              <a:rPr lang="en-US" altLang="zh-CN" sz="1200" dirty="0" smtClean="0"/>
              <a:t>"</a:t>
            </a:r>
            <a:r>
              <a:rPr lang="en-US" altLang="zh-CN" sz="1200" dirty="0" err="1" smtClean="0"/>
              <a:t>devdependencies</a:t>
            </a:r>
            <a:r>
              <a:rPr lang="en-US" altLang="zh-CN" sz="1200" dirty="0" smtClean="0"/>
              <a:t>"</a:t>
            </a:r>
            <a:r>
              <a:rPr lang="zh-CN" altLang="en-US" sz="1200" dirty="0" smtClean="0"/>
              <a:t>表示仅在开发阶段需要的第三方</a:t>
            </a:r>
            <a:r>
              <a:rPr lang="zh-CN" altLang="en-US" sz="1200" dirty="0" smtClean="0"/>
              <a:t>包</a:t>
            </a:r>
            <a:endParaRPr lang="en-US" altLang="zh-CN" sz="1200" dirty="0" smtClean="0"/>
          </a:p>
          <a:p>
            <a:endParaRPr lang="en-US" altLang="zh-CN" sz="1200" dirty="0" smtClean="0"/>
          </a:p>
          <a:p>
            <a:r>
              <a:rPr lang="zh-CN" altLang="en-US" sz="1200" dirty="0" smtClean="0"/>
              <a:t>如何判断何时用</a:t>
            </a:r>
            <a:r>
              <a:rPr lang="en-US" altLang="zh-CN" sz="1200" dirty="0" smtClean="0"/>
              <a:t>-S</a:t>
            </a:r>
            <a:r>
              <a:rPr lang="zh-CN" altLang="en-US" sz="1200" dirty="0" smtClean="0"/>
              <a:t>还是</a:t>
            </a:r>
            <a:r>
              <a:rPr lang="en-US" altLang="zh-CN" sz="1200" dirty="0" smtClean="0"/>
              <a:t>-D</a:t>
            </a:r>
          </a:p>
          <a:p>
            <a:endParaRPr lang="en-US" altLang="zh-CN" sz="1200" dirty="0" smtClean="0"/>
          </a:p>
        </p:txBody>
      </p:sp>
      <p:pic>
        <p:nvPicPr>
          <p:cNvPr id="2050" name="Picture 2" descr="在这里插入图片描述"/>
          <p:cNvPicPr>
            <a:picLocks noChangeAspect="1" noChangeArrowheads="1"/>
          </p:cNvPicPr>
          <p:nvPr/>
        </p:nvPicPr>
        <p:blipFill>
          <a:blip r:embed="rId4" cstate="print"/>
          <a:srcRect/>
          <a:stretch>
            <a:fillRect/>
          </a:stretch>
        </p:blipFill>
        <p:spPr bwMode="auto">
          <a:xfrm>
            <a:off x="419100" y="3197067"/>
            <a:ext cx="3906520" cy="1568728"/>
          </a:xfrm>
          <a:prstGeom prst="rect">
            <a:avLst/>
          </a:prstGeom>
          <a:noFill/>
        </p:spPr>
      </p:pic>
      <p:pic>
        <p:nvPicPr>
          <p:cNvPr id="2052" name="Picture 4" descr="在这里插入图片描述"/>
          <p:cNvPicPr>
            <a:picLocks noChangeAspect="1" noChangeArrowheads="1"/>
          </p:cNvPicPr>
          <p:nvPr/>
        </p:nvPicPr>
        <p:blipFill>
          <a:blip r:embed="rId5" cstate="print"/>
          <a:srcRect/>
          <a:stretch>
            <a:fillRect/>
          </a:stretch>
        </p:blipFill>
        <p:spPr bwMode="auto">
          <a:xfrm>
            <a:off x="4325620" y="3197067"/>
            <a:ext cx="4570429" cy="1733763"/>
          </a:xfrm>
          <a:prstGeom prst="rect">
            <a:avLst/>
          </a:prstGeom>
          <a:noFill/>
        </p:spPr>
      </p:pic>
      <p:pic>
        <p:nvPicPr>
          <p:cNvPr id="2053" name="Picture 5"/>
          <p:cNvPicPr>
            <a:picLocks noChangeAspect="1" noChangeArrowheads="1"/>
          </p:cNvPicPr>
          <p:nvPr/>
        </p:nvPicPr>
        <p:blipFill>
          <a:blip r:embed="rId6" cstate="print"/>
          <a:srcRect/>
          <a:stretch>
            <a:fillRect/>
          </a:stretch>
        </p:blipFill>
        <p:spPr bwMode="auto">
          <a:xfrm>
            <a:off x="6492103" y="1371535"/>
            <a:ext cx="2117743" cy="3559295"/>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npm yarn pnpm</a:t>
            </a:r>
          </a:p>
        </p:txBody>
      </p:sp>
      <p:sp>
        <p:nvSpPr>
          <p:cNvPr id="7" name="文本框 6"/>
          <p:cNvSpPr txBox="1"/>
          <p:nvPr/>
        </p:nvSpPr>
        <p:spPr>
          <a:xfrm>
            <a:off x="1447800" y="882015"/>
            <a:ext cx="6851650" cy="378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sz="1600">
                <a:solidFill>
                  <a:schemeClr val="tx1">
                    <a:lumMod val="85000"/>
                    <a:lumOff val="15000"/>
                  </a:schemeClr>
                </a:solidFill>
                <a:latin typeface="Helvetica"/>
                <a:cs typeface="Helvetica"/>
              </a:rPr>
              <a:t>yarn</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yarn</a:t>
            </a:r>
            <a:r>
              <a:rPr lang="zh-CN" sz="1600">
                <a:solidFill>
                  <a:schemeClr val="tx1">
                    <a:lumMod val="85000"/>
                    <a:lumOff val="15000"/>
                  </a:schemeClr>
                </a:solidFill>
                <a:latin typeface="Helvetica"/>
                <a:cs typeface="Helvetica"/>
              </a:rPr>
              <a:t>针对</a:t>
            </a:r>
            <a:r>
              <a:rPr lang="en-US" altLang="zh-CN" sz="1600">
                <a:solidFill>
                  <a:schemeClr val="tx1">
                    <a:lumMod val="85000"/>
                    <a:lumOff val="15000"/>
                  </a:schemeClr>
                </a:solidFill>
                <a:latin typeface="Helvetica"/>
                <a:cs typeface="Helvetica"/>
              </a:rPr>
              <a:t>npm</a:t>
            </a:r>
            <a:r>
              <a:rPr sz="1600">
                <a:solidFill>
                  <a:schemeClr val="tx1">
                    <a:lumMod val="85000"/>
                    <a:lumOff val="15000"/>
                  </a:schemeClr>
                </a:solidFill>
                <a:latin typeface="Helvetica"/>
                <a:cs typeface="Helvetica"/>
              </a:rPr>
              <a:t>提供了一些改进</a:t>
            </a:r>
            <a:r>
              <a:rPr lang="en-US" sz="1600">
                <a:solidFill>
                  <a:schemeClr val="tx1">
                    <a:lumMod val="85000"/>
                    <a:lumOff val="15000"/>
                  </a:schemeClr>
                </a:solidFill>
                <a:latin typeface="Helvetica"/>
                <a:cs typeface="Helvetica"/>
              </a:rPr>
              <a:t>,npm安装是非确定性的，程序包没有签名，并且npm除了做了基本的SHA1哈希之外不执行任何完整性检查，这给安装系统程序带来了安全风险。</a:t>
            </a: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npm install -g yarn </a:t>
            </a: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sz="1600">
                <a:solidFill>
                  <a:schemeClr val="tx1">
                    <a:lumMod val="85000"/>
                    <a:lumOff val="15000"/>
                  </a:schemeClr>
                </a:solidFill>
                <a:latin typeface="Helvetica"/>
                <a:cs typeface="Helvetica"/>
              </a:rPr>
              <a:t>pnpm</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pnpm 跟 npm/yarn </a:t>
            </a:r>
            <a:r>
              <a:rPr lang="zh-CN" sz="1600">
                <a:solidFill>
                  <a:schemeClr val="tx1">
                    <a:lumMod val="85000"/>
                    <a:lumOff val="15000"/>
                  </a:schemeClr>
                </a:solidFill>
                <a:latin typeface="Helvetica"/>
                <a:cs typeface="Helvetica"/>
              </a:rPr>
              <a:t>一样</a:t>
            </a:r>
            <a:r>
              <a:rPr sz="1600">
                <a:solidFill>
                  <a:schemeClr val="tx1">
                    <a:lumMod val="85000"/>
                    <a:lumOff val="15000"/>
                  </a:schemeClr>
                </a:solidFill>
                <a:latin typeface="Helvetica"/>
                <a:cs typeface="Helvetica"/>
                <a:sym typeface="+mn-ea"/>
              </a:rPr>
              <a:t>本质上</a:t>
            </a:r>
            <a:r>
              <a:rPr lang="zh-CN" sz="1600">
                <a:solidFill>
                  <a:schemeClr val="tx1">
                    <a:lumMod val="85000"/>
                    <a:lumOff val="15000"/>
                  </a:schemeClr>
                </a:solidFill>
                <a:latin typeface="Helvetica"/>
                <a:cs typeface="Helvetica"/>
                <a:sym typeface="+mn-ea"/>
              </a:rPr>
              <a:t>也</a:t>
            </a:r>
            <a:r>
              <a:rPr sz="1600">
                <a:solidFill>
                  <a:schemeClr val="tx1">
                    <a:lumMod val="85000"/>
                    <a:lumOff val="15000"/>
                  </a:schemeClr>
                </a:solidFill>
                <a:latin typeface="Helvetica"/>
                <a:cs typeface="Helvetica"/>
                <a:sym typeface="+mn-ea"/>
              </a:rPr>
              <a:t>是一个包管理器</a:t>
            </a:r>
            <a:r>
              <a:rPr sz="1600">
                <a:solidFill>
                  <a:schemeClr val="tx1">
                    <a:lumMod val="85000"/>
                    <a:lumOff val="15000"/>
                  </a:schemeClr>
                </a:solidFill>
                <a:latin typeface="Helvetica"/>
                <a:cs typeface="Helvetica"/>
              </a:rPr>
              <a:t>，但它作为杀手锏的两个优势在于:</a:t>
            </a: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包安装速度极快；</a:t>
            </a: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磁盘空间利用非常高效。</a:t>
            </a: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npm i -g pnpm</a:t>
            </a: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可以设置最新的淘宝源加快依赖速度</a:t>
            </a: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40000" t="-10000"/>
          </a:stretch>
        </a:blipFill>
        <a:effectLst/>
      </p:bgPr>
    </p:bg>
    <p:spTree>
      <p:nvGrpSpPr>
        <p:cNvPr id="1" name=""/>
        <p:cNvGrpSpPr/>
        <p:nvPr/>
      </p:nvGrpSpPr>
      <p:grpSpPr>
        <a:xfrm>
          <a:off x="0" y="0"/>
          <a:ext cx="0" cy="0"/>
          <a:chOff x="0" y="0"/>
          <a:chExt cx="0" cy="0"/>
        </a:xfrm>
      </p:grpSpPr>
      <p:sp>
        <p:nvSpPr>
          <p:cNvPr id="7" name="矩形 6"/>
          <p:cNvSpPr/>
          <p:nvPr/>
        </p:nvSpPr>
        <p:spPr>
          <a:xfrm>
            <a:off x="4585328" y="0"/>
            <a:ext cx="4558672" cy="5143500"/>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6" name="文本框 15"/>
          <p:cNvSpPr txBox="1"/>
          <p:nvPr/>
        </p:nvSpPr>
        <p:spPr>
          <a:xfrm>
            <a:off x="5211738" y="991658"/>
            <a:ext cx="3691630" cy="2862322"/>
          </a:xfrm>
          <a:prstGeom prst="rect">
            <a:avLst/>
          </a:prstGeom>
          <a:noFill/>
        </p:spPr>
        <p:txBody>
          <a:bodyPr wrap="square" rtlCol="0">
            <a:spAutoFit/>
          </a:bodyPr>
          <a:lstStyle/>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技术栈介绍</a:t>
            </a:r>
          </a:p>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项目搭建及前期准备</a:t>
            </a:r>
          </a:p>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项目实践页面</a:t>
            </a:r>
            <a:r>
              <a:rPr kumimoji="1" lang="zh-CN" altLang="en-US" sz="2400" b="1" dirty="0" smtClean="0">
                <a:solidFill>
                  <a:srgbClr val="003366"/>
                </a:solidFill>
                <a:latin typeface="黑体" panose="02010609060101010101" pitchFamily="49" charset="-122"/>
                <a:ea typeface="黑体" panose="02010609060101010101" pitchFamily="49" charset="-122"/>
              </a:rPr>
              <a:t>开发</a:t>
            </a:r>
            <a:endParaRPr kumimoji="1" lang="en-US" altLang="zh-CN" sz="2400" b="1" dirty="0" smtClean="0">
              <a:solidFill>
                <a:srgbClr val="003366"/>
              </a:solidFill>
              <a:latin typeface="黑体" panose="02010609060101010101" pitchFamily="49" charset="-122"/>
              <a:ea typeface="黑体" panose="02010609060101010101" pitchFamily="49" charset="-122"/>
            </a:endParaRPr>
          </a:p>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项目</a:t>
            </a:r>
            <a:r>
              <a:rPr kumimoji="1" lang="zh-CN" altLang="en-US" sz="2400" b="1" dirty="0" smtClean="0">
                <a:solidFill>
                  <a:srgbClr val="003366"/>
                </a:solidFill>
                <a:latin typeface="黑体" panose="02010609060101010101" pitchFamily="49" charset="-122"/>
                <a:ea typeface="黑体" panose="02010609060101010101" pitchFamily="49" charset="-122"/>
              </a:rPr>
              <a:t>打包</a:t>
            </a:r>
          </a:p>
          <a:p>
            <a:pPr marL="457200" indent="-457200">
              <a:lnSpc>
                <a:spcPct val="150000"/>
              </a:lnSpc>
              <a:buFont typeface="+mj-lt"/>
              <a:buAutoNum type="arabicPeriod"/>
            </a:pPr>
            <a:endParaRPr kumimoji="1" lang="zh-CN" altLang="en-US" sz="2400" b="1" dirty="0" smtClean="0">
              <a:solidFill>
                <a:srgbClr val="003366"/>
              </a:solidFill>
              <a:latin typeface="黑体" panose="02010609060101010101" pitchFamily="49" charset="-122"/>
              <a:ea typeface="黑体" panose="02010609060101010101" pitchFamily="49" charset="-122"/>
            </a:endParaRPr>
          </a:p>
        </p:txBody>
      </p:sp>
      <p:sp>
        <p:nvSpPr>
          <p:cNvPr id="23" name="矩形 22"/>
          <p:cNvSpPr/>
          <p:nvPr/>
        </p:nvSpPr>
        <p:spPr>
          <a:xfrm>
            <a:off x="-1" y="0"/>
            <a:ext cx="4585329"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0" name="矩形 1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 name="文本框 10"/>
          <p:cNvSpPr txBox="1"/>
          <p:nvPr/>
        </p:nvSpPr>
        <p:spPr>
          <a:xfrm>
            <a:off x="1594543" y="2007621"/>
            <a:ext cx="1471083" cy="1001749"/>
          </a:xfrm>
          <a:prstGeom prst="rect">
            <a:avLst/>
          </a:prstGeom>
          <a:noFill/>
        </p:spPr>
        <p:txBody>
          <a:bodyPr wrap="square" rtlCol="0">
            <a:spAutoFit/>
          </a:bodyPr>
          <a:lstStyle/>
          <a:p>
            <a:pPr>
              <a:lnSpc>
                <a:spcPct val="150000"/>
              </a:lnSpc>
            </a:pPr>
            <a:r>
              <a:rPr kumimoji="1" lang="zh-CN" altLang="en-US" sz="4400" dirty="0">
                <a:solidFill>
                  <a:srgbClr val="FFFFFF"/>
                </a:solidFill>
                <a:latin typeface="思源黑体 CN Medium" pitchFamily="34" charset="-122"/>
                <a:ea typeface="思源黑体 CN Medium" pitchFamily="34" charset="-122"/>
              </a:rPr>
              <a:t>目 录</a:t>
            </a:r>
          </a:p>
        </p:txBody>
      </p:sp>
      <p:pic>
        <p:nvPicPr>
          <p:cNvPr id="19" name="Picture 2" descr="C:\Users\yuan.wenyan\Documents\Tencent Files\15678934\FileRecv\2(1).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739444" y="142073"/>
            <a:ext cx="1404556" cy="44354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初始化项目</a:t>
            </a:r>
          </a:p>
        </p:txBody>
      </p:sp>
      <p:sp>
        <p:nvSpPr>
          <p:cNvPr id="7" name="文本框 6"/>
          <p:cNvSpPr txBox="1"/>
          <p:nvPr/>
        </p:nvSpPr>
        <p:spPr>
          <a:xfrm>
            <a:off x="1447800" y="881881"/>
            <a:ext cx="6545580" cy="3413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a:solidFill>
                  <a:schemeClr val="tx1">
                    <a:lumMod val="85000"/>
                    <a:lumOff val="15000"/>
                  </a:schemeClr>
                </a:solidFill>
                <a:latin typeface="Helvetica"/>
                <a:cs typeface="Helvetica"/>
              </a:rPr>
              <a:t>使用命令</a:t>
            </a:r>
          </a:p>
          <a:p>
            <a:pPr marL="0" marR="0" indent="0" algn="l" defTabSz="914400" rtl="0" fontAlgn="auto" latinLnBrk="0" hangingPunct="0">
              <a:lnSpc>
                <a:spcPct val="100000"/>
              </a:lnSpc>
              <a:spcBef>
                <a:spcPts val="0"/>
              </a:spcBef>
              <a:spcAft>
                <a:spcPts val="0"/>
              </a:spcAft>
              <a:buClrTx/>
              <a:buSzTx/>
              <a:buFontTx/>
              <a:buNone/>
            </a:pPr>
            <a:r>
              <a:rPr>
                <a:solidFill>
                  <a:schemeClr val="tx1">
                    <a:lumMod val="85000"/>
                    <a:lumOff val="15000"/>
                  </a:schemeClr>
                </a:solidFill>
                <a:latin typeface="Helvetica"/>
                <a:cs typeface="Helvetica"/>
              </a:rPr>
              <a:t># pnpm</a:t>
            </a:r>
          </a:p>
          <a:p>
            <a:pPr marL="0" marR="0" indent="0" algn="l" defTabSz="914400" rtl="0" fontAlgn="auto" latinLnBrk="0" hangingPunct="0">
              <a:lnSpc>
                <a:spcPct val="100000"/>
              </a:lnSpc>
              <a:spcBef>
                <a:spcPts val="0"/>
              </a:spcBef>
              <a:spcAft>
                <a:spcPts val="0"/>
              </a:spcAft>
              <a:buClrTx/>
              <a:buSzTx/>
              <a:buFontTx/>
              <a:buNone/>
            </a:pPr>
            <a:r>
              <a:rPr>
                <a:solidFill>
                  <a:schemeClr val="tx1">
                    <a:lumMod val="85000"/>
                    <a:lumOff val="15000"/>
                  </a:schemeClr>
                </a:solidFill>
                <a:latin typeface="Helvetica"/>
                <a:cs typeface="Helvetica"/>
              </a:rPr>
              <a:t>pnpm create vue@3.6.1</a:t>
            </a:r>
          </a:p>
          <a:p>
            <a:pPr marL="0" marR="0" indent="0" algn="l" defTabSz="914400" rtl="0" fontAlgn="auto" latinLnBrk="0" hangingPunct="0">
              <a:lnSpc>
                <a:spcPct val="100000"/>
              </a:lnSpc>
              <a:spcBef>
                <a:spcPts val="0"/>
              </a:spcBef>
              <a:spcAft>
                <a:spcPts val="0"/>
              </a:spcAft>
              <a:buClrTx/>
              <a:buSzTx/>
              <a:buFontTx/>
              <a:buNone/>
            </a:pPr>
            <a:r>
              <a:rPr>
                <a:solidFill>
                  <a:schemeClr val="tx1">
                    <a:lumMod val="85000"/>
                    <a:lumOff val="15000"/>
                  </a:schemeClr>
                </a:solidFill>
                <a:latin typeface="Helvetica"/>
                <a:cs typeface="Helvetica"/>
              </a:rPr>
              <a:t># npm</a:t>
            </a:r>
          </a:p>
          <a:p>
            <a:pPr marL="0" marR="0" indent="0" algn="l" defTabSz="914400" rtl="0" fontAlgn="auto" latinLnBrk="0" hangingPunct="0">
              <a:lnSpc>
                <a:spcPct val="100000"/>
              </a:lnSpc>
              <a:spcBef>
                <a:spcPts val="0"/>
              </a:spcBef>
              <a:spcAft>
                <a:spcPts val="0"/>
              </a:spcAft>
              <a:buClrTx/>
              <a:buSzTx/>
              <a:buFontTx/>
              <a:buNone/>
            </a:pPr>
            <a:r>
              <a:rPr>
                <a:solidFill>
                  <a:schemeClr val="tx1">
                    <a:lumMod val="85000"/>
                    <a:lumOff val="15000"/>
                  </a:schemeClr>
                </a:solidFill>
                <a:latin typeface="Helvetica"/>
                <a:cs typeface="Helvetica"/>
              </a:rPr>
              <a:t>npm init vue@3.6.1</a:t>
            </a:r>
          </a:p>
          <a:p>
            <a:pPr marL="0" marR="0" indent="0" algn="l" defTabSz="914400" rtl="0" fontAlgn="auto" latinLnBrk="0" hangingPunct="0">
              <a:lnSpc>
                <a:spcPct val="100000"/>
              </a:lnSpc>
              <a:spcBef>
                <a:spcPts val="0"/>
              </a:spcBef>
              <a:spcAft>
                <a:spcPts val="0"/>
              </a:spcAft>
              <a:buClrTx/>
              <a:buSzTx/>
              <a:buFontTx/>
              <a:buNone/>
            </a:pPr>
            <a:endParaRPr>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a:solidFill>
                  <a:schemeClr val="tx1">
                    <a:lumMod val="85000"/>
                    <a:lumOff val="15000"/>
                  </a:schemeClr>
                </a:solidFill>
                <a:latin typeface="Helvetica"/>
                <a:cs typeface="Helvetica"/>
              </a:rPr>
              <a:t>这一指令将会安装并执行 create-vue，它是 Vue 官方的项目脚手架工具</a:t>
            </a:r>
            <a:r>
              <a:rPr lang="zh-CN">
                <a:solidFill>
                  <a:schemeClr val="tx1">
                    <a:lumMod val="85000"/>
                    <a:lumOff val="15000"/>
                  </a:schemeClr>
                </a:solidFill>
                <a:latin typeface="Helvetica"/>
                <a:ea typeface="宋体" panose="02010600030101010101" pitchFamily="2" charset="-122"/>
                <a:cs typeface="Helvetica"/>
              </a:rPr>
              <a:t>。create-vue 是创建 Vite + Vue 项目的脚手架工具，create-vue 能够支持 Vuex、Vue Router 和 TypeScript 模板项目创建。Vite 开箱即用地支持 Vue CLI 项目中的大多数已配置约定，并且由于其极快的启动和热模块更换速度，提供了明显更好的开发体验。</a:t>
            </a: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初始化项目</a:t>
            </a:r>
          </a:p>
        </p:txBody>
      </p:sp>
      <p:sp>
        <p:nvSpPr>
          <p:cNvPr id="7" name="文本框 6"/>
          <p:cNvSpPr txBox="1"/>
          <p:nvPr/>
        </p:nvSpPr>
        <p:spPr>
          <a:xfrm>
            <a:off x="1299210" y="770756"/>
            <a:ext cx="6545580" cy="643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solidFill>
                  <a:schemeClr val="tx1">
                    <a:lumMod val="85000"/>
                    <a:lumOff val="15000"/>
                  </a:schemeClr>
                </a:solidFill>
                <a:latin typeface="Helvetica"/>
                <a:cs typeface="Helvetica"/>
              </a:rPr>
              <a:t>选择</a:t>
            </a:r>
            <a:r>
              <a:rPr>
                <a:solidFill>
                  <a:schemeClr val="tx1">
                    <a:lumMod val="85000"/>
                    <a:lumOff val="15000"/>
                  </a:schemeClr>
                </a:solidFill>
                <a:latin typeface="Helvetica"/>
                <a:cs typeface="Helvetica"/>
              </a:rPr>
              <a:t>是否要开启某个功能。在项目被创建后，通过以下步骤安装依赖并启动开发服务器</a:t>
            </a:r>
          </a:p>
        </p:txBody>
      </p:sp>
      <p:pic>
        <p:nvPicPr>
          <p:cNvPr id="2" name="图片 1"/>
          <p:cNvPicPr>
            <a:picLocks noChangeAspect="1"/>
          </p:cNvPicPr>
          <p:nvPr/>
        </p:nvPicPr>
        <p:blipFill>
          <a:blip r:embed="rId4" cstate="print"/>
          <a:stretch>
            <a:fillRect/>
          </a:stretch>
        </p:blipFill>
        <p:spPr>
          <a:xfrm>
            <a:off x="372110" y="1355725"/>
            <a:ext cx="6167755" cy="3573780"/>
          </a:xfrm>
          <a:prstGeom prst="rect">
            <a:avLst/>
          </a:prstGeom>
        </p:spPr>
      </p:pic>
      <p:pic>
        <p:nvPicPr>
          <p:cNvPr id="3" name="图片 2"/>
          <p:cNvPicPr>
            <a:picLocks noChangeAspect="1"/>
          </p:cNvPicPr>
          <p:nvPr/>
        </p:nvPicPr>
        <p:blipFill>
          <a:blip r:embed="rId5" cstate="print"/>
          <a:stretch>
            <a:fillRect/>
          </a:stretch>
        </p:blipFill>
        <p:spPr>
          <a:xfrm>
            <a:off x="6539865" y="1355725"/>
            <a:ext cx="2381885" cy="3573780"/>
          </a:xfrm>
          <a:prstGeom prst="rect">
            <a:avLst/>
          </a:prstGeom>
        </p:spPr>
      </p:pic>
      <p:sp>
        <p:nvSpPr>
          <p:cNvPr id="8" name="文本框 7"/>
          <p:cNvSpPr txBox="1"/>
          <p:nvPr/>
        </p:nvSpPr>
        <p:spPr>
          <a:xfrm>
            <a:off x="4675505" y="2753360"/>
            <a:ext cx="3048000" cy="6463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r>
              <a:rPr lang="zh-CN" altLang="en-US" sz="1200" dirty="0" smtClean="0">
                <a:solidFill>
                  <a:schemeClr val="bg1"/>
                </a:solidFill>
              </a:rPr>
              <a:t>添加端到端测试解决方案</a:t>
            </a:r>
            <a:endParaRPr kumimoji="0" lang="en-US" altLang="zh-CN" sz="1200" b="0" i="0" u="none" strike="noStrike" cap="none" spc="0" normalizeH="0" baseline="0" dirty="0" smtClean="0">
              <a:ln>
                <a:noFill/>
              </a:ln>
              <a:solidFill>
                <a:schemeClr val="bg1"/>
              </a:solidFill>
              <a:effectLst/>
              <a:uFillTx/>
              <a:latin typeface="+mj-lt"/>
              <a:ea typeface="+mj-ea"/>
              <a:cs typeface="+mj-cs"/>
              <a:sym typeface="Helvetica"/>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smtClean="0">
                <a:ln>
                  <a:noFill/>
                </a:ln>
                <a:solidFill>
                  <a:schemeClr val="bg1"/>
                </a:solidFill>
                <a:effectLst/>
                <a:uFillTx/>
                <a:latin typeface="+mj-lt"/>
                <a:ea typeface="+mj-ea"/>
                <a:cs typeface="+mj-cs"/>
                <a:sym typeface="Helvetica"/>
              </a:rPr>
              <a:t>代码</a:t>
            </a:r>
            <a:r>
              <a:rPr kumimoji="0" lang="zh-CN" altLang="en-US" sz="1200" b="0" i="0" u="none" strike="noStrike" cap="none" spc="0" normalizeH="0" baseline="0" dirty="0">
                <a:ln>
                  <a:noFill/>
                </a:ln>
                <a:solidFill>
                  <a:schemeClr val="bg1"/>
                </a:solidFill>
                <a:effectLst/>
                <a:uFillTx/>
                <a:latin typeface="+mj-lt"/>
                <a:ea typeface="+mj-ea"/>
                <a:cs typeface="+mj-cs"/>
                <a:sym typeface="Helvetica"/>
              </a:rPr>
              <a:t>检测工具</a:t>
            </a: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mj-lt"/>
                <a:ea typeface="+mj-ea"/>
                <a:cs typeface="+mj-cs"/>
                <a:sym typeface="Helvetica"/>
              </a:rPr>
              <a:t>代码格式化工具</a:t>
            </a: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项目结构</a:t>
            </a:r>
          </a:p>
        </p:txBody>
      </p:sp>
      <p:sp>
        <p:nvSpPr>
          <p:cNvPr id="7" name="文本框 6"/>
          <p:cNvSpPr txBox="1"/>
          <p:nvPr/>
        </p:nvSpPr>
        <p:spPr>
          <a:xfrm>
            <a:off x="866140" y="624205"/>
            <a:ext cx="7478395" cy="48723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node_modules</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lang="zh-CN" altLang="en-US" sz="1200" dirty="0" smtClean="0">
                <a:solidFill>
                  <a:schemeClr val="tx1">
                    <a:lumMod val="85000"/>
                    <a:lumOff val="15000"/>
                  </a:schemeClr>
                </a:solidFill>
                <a:latin typeface="Helvetica"/>
                <a:cs typeface="Helvetica"/>
              </a:rPr>
              <a:t>：</a:t>
            </a:r>
            <a:r>
              <a:rPr sz="1200" dirty="0" smtClean="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项目的文件依赖存放在这个文件夹）所有在package.json中定义的第三方包都会被自动下载，</a:t>
            </a:r>
            <a:r>
              <a:rPr sz="1200" dirty="0" err="1" smtClean="0">
                <a:solidFill>
                  <a:schemeClr val="tx1">
                    <a:lumMod val="85000"/>
                    <a:lumOff val="15000"/>
                  </a:schemeClr>
                </a:solidFill>
                <a:latin typeface="Helvetica"/>
                <a:cs typeface="Helvetica"/>
              </a:rPr>
              <a:t>保存在该文件夹下</a:t>
            </a:r>
            <a:endParaRPr lang="en-US" sz="1200" dirty="0" smtClean="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a:solidFill>
                  <a:schemeClr val="tx1">
                    <a:lumMod val="85000"/>
                    <a:lumOff val="15000"/>
                  </a:schemeClr>
                </a:solidFill>
                <a:latin typeface="Helvetica"/>
                <a:cs typeface="Helvetica"/>
              </a:rPr>
              <a:t>public </a:t>
            </a:r>
            <a:r>
              <a:rPr sz="1200" dirty="0" err="1">
                <a:solidFill>
                  <a:schemeClr val="tx1">
                    <a:lumMod val="85000"/>
                    <a:lumOff val="15000"/>
                  </a:schemeClr>
                </a:solidFill>
                <a:latin typeface="Helvetica"/>
                <a:cs typeface="Helvetica"/>
              </a:rPr>
              <a:t>目录：存放项目公共资源</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如网站LOGO等</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通常我们不需要对public文件夹内的资源做任何修改</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后续在构建打包时，public内容会直接放到dist文件夹内plugins插件资源</a:t>
            </a:r>
            <a:r>
              <a:rPr sz="1200" dirty="0" smtClean="0">
                <a:solidFill>
                  <a:schemeClr val="tx1">
                    <a:lumMod val="85000"/>
                    <a:lumOff val="15000"/>
                  </a:schemeClr>
                </a:solidFill>
                <a:latin typeface="Helvetica"/>
                <a:cs typeface="Helvetica"/>
              </a:rPr>
              <a:t>；</a:t>
            </a:r>
            <a:endParaRPr lang="en-US" sz="1200" dirty="0" smtClean="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src</a:t>
            </a:r>
            <a:r>
              <a:rPr sz="1200" b="1" dirty="0">
                <a:solidFill>
                  <a:schemeClr val="tx1">
                    <a:lumMod val="85000"/>
                    <a:lumOff val="15000"/>
                  </a:schemeClr>
                </a:solidFill>
                <a:latin typeface="Helvetica"/>
                <a:cs typeface="Helvetica"/>
              </a:rPr>
              <a:t> </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存放</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项目的源代码</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其下的各个文件（文件夹）分别为</a:t>
            </a:r>
            <a:r>
              <a:rPr sz="1200" dirty="0">
                <a:solidFill>
                  <a:schemeClr val="tx1">
                    <a:lumMod val="85000"/>
                    <a:lumOff val="15000"/>
                  </a:schemeClr>
                </a:solidFill>
                <a:latin typeface="Helvetica"/>
                <a:cs typeface="Helvetica"/>
              </a:rPr>
              <a:t>：</a:t>
            </a: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assets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资源文件，存放</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css，图片等资源</a:t>
            </a:r>
            <a:r>
              <a:rPr sz="1200" dirty="0">
                <a:solidFill>
                  <a:schemeClr val="tx1">
                    <a:lumMod val="85000"/>
                    <a:lumOff val="15000"/>
                  </a:schemeClr>
                </a:solidFill>
                <a:latin typeface="Helvetica"/>
                <a:cs typeface="Helvetica"/>
              </a:rPr>
              <a:t>。</a:t>
            </a: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component​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组件文件夹，存放</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的公共组件（核心</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注册于全局，在整个项目中通过关键词便可直接输出</a:t>
            </a:r>
            <a:r>
              <a:rPr sz="1200" dirty="0">
                <a:solidFill>
                  <a:schemeClr val="tx1">
                    <a:lumMod val="85000"/>
                    <a:lumOff val="15000"/>
                  </a:schemeClr>
                </a:solidFill>
                <a:latin typeface="Helvetica"/>
                <a:cs typeface="Helvetica"/>
              </a:rPr>
              <a:t>）。</a:t>
            </a: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​​router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用来存放</a:t>
            </a:r>
            <a:r>
              <a:rPr sz="1200" dirty="0">
                <a:solidFill>
                  <a:schemeClr val="tx1">
                    <a:lumMod val="85000"/>
                    <a:lumOff val="15000"/>
                  </a:schemeClr>
                </a:solidFill>
                <a:latin typeface="Helvetica"/>
                <a:cs typeface="Helvetica"/>
              </a:rPr>
              <a:t> ​index.js​，</a:t>
            </a:r>
            <a:r>
              <a:rPr sz="1200" dirty="0" err="1">
                <a:solidFill>
                  <a:schemeClr val="tx1">
                    <a:lumMod val="85000"/>
                    <a:lumOff val="15000"/>
                  </a:schemeClr>
                </a:solidFill>
                <a:latin typeface="Helvetica"/>
                <a:cs typeface="Helvetica"/>
              </a:rPr>
              <a:t>用来配置路由，定义各个页面对应的URL</a:t>
            </a:r>
            <a:r>
              <a:rPr sz="1200" dirty="0">
                <a:solidFill>
                  <a:schemeClr val="tx1">
                    <a:lumMod val="85000"/>
                    <a:lumOff val="15000"/>
                  </a:schemeClr>
                </a:solidFill>
                <a:latin typeface="Helvetica"/>
                <a:cs typeface="Helvetica"/>
              </a:rPr>
              <a:t>。</a:t>
            </a:r>
          </a:p>
          <a:p>
            <a:pPr indent="457200"/>
            <a:r>
              <a:rPr sz="1200" dirty="0">
                <a:solidFill>
                  <a:schemeClr val="tx1">
                    <a:lumMod val="85000"/>
                    <a:lumOff val="15000"/>
                  </a:schemeClr>
                </a:solidFill>
                <a:latin typeface="Helvetica"/>
                <a:cs typeface="Helvetica"/>
              </a:rPr>
              <a:t>store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smtClean="0">
                <a:solidFill>
                  <a:schemeClr val="tx1">
                    <a:lumMod val="85000"/>
                    <a:lumOff val="15000"/>
                  </a:schemeClr>
                </a:solidFill>
                <a:latin typeface="Helvetica"/>
                <a:cs typeface="Helvetica"/>
              </a:rPr>
              <a:t>：</a:t>
            </a:r>
            <a:r>
              <a:rPr lang="zh-CN" altLang="en-US" sz="1200" dirty="0" smtClean="0"/>
              <a:t>是</a:t>
            </a:r>
            <a:r>
              <a:rPr lang="en-US" altLang="zh-CN" sz="1200" dirty="0" err="1" smtClean="0"/>
              <a:t>vuex</a:t>
            </a:r>
            <a:r>
              <a:rPr lang="en-US" altLang="zh-CN" sz="1200" dirty="0" smtClean="0"/>
              <a:t>/</a:t>
            </a:r>
            <a:r>
              <a:rPr lang="en-US" altLang="zh-CN" sz="1200" dirty="0" err="1" smtClean="0"/>
              <a:t>pinia</a:t>
            </a:r>
            <a:r>
              <a:rPr lang="zh-CN" altLang="en-US" sz="1200" dirty="0" smtClean="0"/>
              <a:t>的文件夹</a:t>
            </a:r>
            <a:r>
              <a:rPr lang="en-US" altLang="zh-CN" sz="1200" dirty="0" smtClean="0"/>
              <a:t>,</a:t>
            </a:r>
            <a:r>
              <a:rPr lang="zh-CN" altLang="en-US" sz="1200" dirty="0" smtClean="0"/>
              <a:t>主要用于项目里边的一些状态保存</a:t>
            </a:r>
            <a:endParaRPr sz="1200" dirty="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​​views​ </a:t>
            </a:r>
            <a:r>
              <a:rPr sz="1200" dirty="0" err="1">
                <a:solidFill>
                  <a:schemeClr val="tx1">
                    <a:lumMod val="85000"/>
                    <a:lumOff val="15000"/>
                  </a:schemeClr>
                </a:solidFill>
                <a:latin typeface="Helvetica"/>
                <a:cs typeface="Helvetica"/>
              </a:rPr>
              <a:t>目录：</a:t>
            </a:r>
            <a:r>
              <a:rPr sz="1200" dirty="0" err="1" smtClean="0">
                <a:solidFill>
                  <a:schemeClr val="tx1">
                    <a:lumMod val="85000"/>
                    <a:lumOff val="15000"/>
                  </a:schemeClr>
                </a:solidFill>
                <a:latin typeface="Helvetica"/>
                <a:cs typeface="Helvetica"/>
              </a:rPr>
              <a:t>放主体页面</a:t>
            </a:r>
            <a:endParaRPr sz="1200" dirty="0">
              <a:solidFill>
                <a:schemeClr val="tx1">
                  <a:lumMod val="85000"/>
                  <a:lumOff val="15000"/>
                </a:schemeClr>
              </a:solidFill>
              <a:latin typeface="Helvetica"/>
              <a:cs typeface="Helvetica"/>
            </a:endParaRPr>
          </a:p>
          <a:p>
            <a:pPr indent="457200"/>
            <a:r>
              <a:rPr sz="1200" dirty="0" smtClean="0">
                <a:solidFill>
                  <a:schemeClr val="tx1">
                    <a:lumMod val="85000"/>
                    <a:lumOff val="15000"/>
                  </a:schemeClr>
                </a:solidFill>
                <a:latin typeface="Helvetica"/>
                <a:cs typeface="Helvetica"/>
              </a:rPr>
              <a:t>​</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utils</a:t>
            </a:r>
            <a:r>
              <a:rPr lang="en-US" sz="1200" dirty="0" smtClean="0">
                <a:solidFill>
                  <a:schemeClr val="tx1">
                    <a:lumMod val="85000"/>
                    <a:lumOff val="15000"/>
                  </a:schemeClr>
                </a:solidFill>
              </a:rPr>
              <a:t> </a:t>
            </a:r>
            <a:r>
              <a:rPr sz="1200" dirty="0" smtClean="0">
                <a:solidFill>
                  <a:schemeClr val="tx1">
                    <a:lumMod val="85000"/>
                    <a:lumOff val="15000"/>
                  </a:schemeClr>
                </a:solidFill>
                <a:latin typeface="Helvetica"/>
                <a:cs typeface="Helvetica"/>
              </a:rPr>
              <a:t>​</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用来存放工具类</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js</a:t>
            </a:r>
            <a:r>
              <a:rPr sz="1200" dirty="0">
                <a:solidFill>
                  <a:schemeClr val="tx1">
                    <a:lumMod val="85000"/>
                    <a:lumOff val="15000"/>
                  </a:schemeClr>
                </a:solidFill>
                <a:latin typeface="Helvetica"/>
                <a:cs typeface="Helvetica"/>
              </a:rPr>
              <a:t>， 将 </a:t>
            </a:r>
            <a:r>
              <a:rPr sz="1200" dirty="0" err="1">
                <a:solidFill>
                  <a:schemeClr val="tx1">
                    <a:lumMod val="85000"/>
                    <a:lumOff val="15000"/>
                  </a:schemeClr>
                </a:solidFill>
                <a:latin typeface="Helvetica"/>
                <a:cs typeface="Helvetica"/>
              </a:rPr>
              <a:t>js</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代码封装好放入这个文件夹可以全局调用（如api.js</a:t>
            </a:r>
            <a:r>
              <a:rPr sz="1200" dirty="0">
                <a:solidFill>
                  <a:schemeClr val="tx1">
                    <a:lumMod val="85000"/>
                    <a:lumOff val="15000"/>
                  </a:schemeClr>
                </a:solidFill>
                <a:latin typeface="Helvetica"/>
                <a:cs typeface="Helvetica"/>
              </a:rPr>
              <a:t>​，​http.js​ </a:t>
            </a:r>
            <a:r>
              <a:rPr sz="1200" dirty="0" err="1">
                <a:solidFill>
                  <a:schemeClr val="tx1">
                    <a:lumMod val="85000"/>
                    <a:lumOff val="15000"/>
                  </a:schemeClr>
                </a:solidFill>
                <a:latin typeface="Helvetica"/>
                <a:cs typeface="Helvetica"/>
              </a:rPr>
              <a:t>是对</a:t>
            </a:r>
            <a:r>
              <a:rPr sz="1200" dirty="0">
                <a:solidFill>
                  <a:schemeClr val="tx1">
                    <a:lumMod val="85000"/>
                    <a:lumOff val="15000"/>
                  </a:schemeClr>
                </a:solidFill>
                <a:latin typeface="Helvetica"/>
                <a:cs typeface="Helvetica"/>
              </a:rPr>
              <a:t> http </a:t>
            </a:r>
            <a:r>
              <a:rPr sz="1200" dirty="0" err="1">
                <a:solidFill>
                  <a:schemeClr val="tx1">
                    <a:lumMod val="85000"/>
                    <a:lumOff val="15000"/>
                  </a:schemeClr>
                </a:solidFill>
                <a:latin typeface="Helvetica"/>
                <a:cs typeface="Helvetica"/>
              </a:rPr>
              <a:t>方法和</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api</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方法的封装</a:t>
            </a:r>
            <a:r>
              <a:rPr sz="1200" dirty="0">
                <a:solidFill>
                  <a:schemeClr val="tx1">
                    <a:lumMod val="85000"/>
                    <a:lumOff val="15000"/>
                  </a:schemeClr>
                </a:solidFill>
                <a:latin typeface="Helvetica"/>
                <a:cs typeface="Helvetica"/>
              </a:rPr>
              <a:t>）。</a:t>
            </a:r>
          </a:p>
          <a:p>
            <a:pPr marL="457200" marR="0" lvl="1" indent="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main.js​：</a:t>
            </a:r>
            <a:r>
              <a:rPr sz="1200" dirty="0" err="1">
                <a:solidFill>
                  <a:schemeClr val="tx1">
                    <a:lumMod val="85000"/>
                    <a:lumOff val="15000"/>
                  </a:schemeClr>
                </a:solidFill>
                <a:latin typeface="Helvetica"/>
                <a:cs typeface="Helvetica"/>
              </a:rPr>
              <a:t>是项目的入口文件，初始化</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实例，并引入所需要的插件</a:t>
            </a:r>
            <a:r>
              <a:rPr sz="1200" dirty="0">
                <a:solidFill>
                  <a:schemeClr val="tx1">
                    <a:lumMod val="85000"/>
                    <a:lumOff val="15000"/>
                  </a:schemeClr>
                </a:solidFill>
                <a:latin typeface="Helvetica"/>
                <a:cs typeface="Helvetica"/>
              </a:rPr>
              <a:t>。</a:t>
            </a:r>
          </a:p>
          <a:p>
            <a:pPr marL="0" marR="0" indent="457200" algn="l" defTabSz="914400" rtl="0" fontAlgn="auto" latinLnBrk="0" hangingPunct="0">
              <a:lnSpc>
                <a:spcPct val="100000"/>
              </a:lnSpc>
              <a:spcBef>
                <a:spcPts val="0"/>
              </a:spcBef>
              <a:spcAft>
                <a:spcPts val="0"/>
              </a:spcAft>
              <a:buClrTx/>
              <a:buSzTx/>
              <a:buFontTx/>
              <a:buNone/>
            </a:pPr>
            <a:r>
              <a:rPr sz="1200" dirty="0" err="1">
                <a:solidFill>
                  <a:schemeClr val="tx1">
                    <a:lumMod val="85000"/>
                    <a:lumOff val="15000"/>
                  </a:schemeClr>
                </a:solidFill>
                <a:latin typeface="Helvetica"/>
                <a:cs typeface="Helvetica"/>
              </a:rPr>
              <a:t>app.vue：是项目的主组件，所有页面都是在该组件下进行切换的</a:t>
            </a:r>
            <a:r>
              <a:rPr sz="1200" dirty="0" smtClean="0">
                <a:solidFill>
                  <a:schemeClr val="tx1">
                    <a:lumMod val="85000"/>
                    <a:lumOff val="15000"/>
                  </a:schemeClr>
                </a:solidFill>
                <a:latin typeface="Helvetica"/>
                <a:cs typeface="Helvetica"/>
              </a:rPr>
              <a:t>。</a:t>
            </a:r>
            <a:endParaRPr lang="en-US" sz="1200" dirty="0" smtClean="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package.json</a:t>
            </a:r>
            <a:r>
              <a:rPr sz="1200" b="1" dirty="0">
                <a:solidFill>
                  <a:schemeClr val="tx1">
                    <a:lumMod val="85000"/>
                    <a:lumOff val="15000"/>
                  </a:schemeClr>
                </a:solidFill>
                <a:latin typeface="Helvetica"/>
                <a:cs typeface="Helvetica"/>
              </a:rPr>
              <a:t> </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存放项目的依赖配置</a:t>
            </a: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err="1" smtClean="0">
                <a:solidFill>
                  <a:schemeClr val="tx1">
                    <a:lumMod val="85000"/>
                    <a:lumOff val="15000"/>
                  </a:schemeClr>
                </a:solidFill>
                <a:latin typeface="Helvetica"/>
                <a:cs typeface="Helvetica"/>
              </a:rPr>
              <a:t>tsconfig.json</a:t>
            </a:r>
            <a:r>
              <a:rPr lang="en-US" sz="1200" b="1" dirty="0" smtClean="0">
                <a:solidFill>
                  <a:schemeClr val="tx1">
                    <a:lumMod val="85000"/>
                    <a:lumOff val="15000"/>
                  </a:schemeClr>
                </a:solidFill>
                <a:latin typeface="Helvetica"/>
                <a:cs typeface="Helvetica"/>
              </a:rPr>
              <a:t> </a:t>
            </a:r>
            <a:r>
              <a:rPr lang="en-US" sz="1200" dirty="0">
                <a:solidFill>
                  <a:schemeClr val="tx1">
                    <a:lumMod val="85000"/>
                    <a:lumOff val="15000"/>
                  </a:schemeClr>
                </a:solidFill>
                <a:latin typeface="Helvetica"/>
                <a:cs typeface="Helvetica"/>
              </a:rPr>
              <a:t>typescript</a:t>
            </a:r>
            <a:r>
              <a:rPr lang="zh-CN" altLang="en-US" sz="1200" dirty="0">
                <a:solidFill>
                  <a:schemeClr val="tx1">
                    <a:lumMod val="85000"/>
                    <a:lumOff val="15000"/>
                  </a:schemeClr>
                </a:solidFill>
                <a:latin typeface="Helvetica"/>
                <a:cs typeface="Helvetica"/>
              </a:rPr>
              <a:t>在项目里的编译</a:t>
            </a:r>
            <a:r>
              <a:rPr lang="zh-CN" altLang="en-US" sz="1200" dirty="0" smtClean="0">
                <a:solidFill>
                  <a:schemeClr val="tx1">
                    <a:lumMod val="85000"/>
                    <a:lumOff val="15000"/>
                  </a:schemeClr>
                </a:solidFill>
                <a:latin typeface="Helvetica"/>
                <a:cs typeface="Helvetica"/>
              </a:rPr>
              <a:t>规则</a:t>
            </a:r>
            <a:endParaRPr lang="en-US"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a:solidFill>
                  <a:schemeClr val="tx1">
                    <a:lumMod val="85000"/>
                    <a:lumOff val="15000"/>
                  </a:schemeClr>
                </a:solidFill>
                <a:latin typeface="Helvetica"/>
                <a:cs typeface="Helvetica"/>
              </a:rPr>
              <a:t>index.html</a:t>
            </a:r>
            <a:r>
              <a:rPr lang="en-US" sz="1200" b="1" dirty="0">
                <a:solidFill>
                  <a:schemeClr val="tx1">
                    <a:lumMod val="85000"/>
                    <a:lumOff val="15000"/>
                  </a:schemeClr>
                </a:solidFill>
                <a:latin typeface="Helvetica"/>
                <a:cs typeface="Helvetica"/>
              </a:rPr>
              <a:t> </a:t>
            </a:r>
            <a:r>
              <a:rPr lang="zh-CN" altLang="en-US" sz="1200" dirty="0">
                <a:solidFill>
                  <a:schemeClr val="tx1">
                    <a:lumMod val="85000"/>
                    <a:lumOff val="15000"/>
                  </a:schemeClr>
                </a:solidFill>
                <a:latin typeface="Helvetica"/>
                <a:cs typeface="Helvetica"/>
              </a:rPr>
              <a:t>入口文件</a:t>
            </a: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vite.config.ts</a:t>
            </a:r>
            <a:r>
              <a:rPr lang="en-US" sz="1200" dirty="0">
                <a:solidFill>
                  <a:schemeClr val="tx1">
                    <a:lumMod val="85000"/>
                    <a:lumOff val="15000"/>
                  </a:schemeClr>
                </a:solidFill>
                <a:latin typeface="Helvetica"/>
                <a:cs typeface="Helvetica"/>
              </a:rPr>
              <a:t> </a:t>
            </a:r>
            <a:r>
              <a:rPr lang="en-US" sz="1200" dirty="0" err="1">
                <a:solidFill>
                  <a:schemeClr val="tx1">
                    <a:lumMod val="85000"/>
                    <a:lumOff val="15000"/>
                  </a:schemeClr>
                </a:solidFill>
                <a:latin typeface="Helvetica"/>
                <a:cs typeface="Helvetica"/>
              </a:rPr>
              <a:t>vite</a:t>
            </a:r>
            <a:r>
              <a:rPr lang="zh-CN" altLang="en-US" sz="1200" dirty="0">
                <a:solidFill>
                  <a:schemeClr val="tx1">
                    <a:lumMod val="85000"/>
                    <a:lumOff val="15000"/>
                  </a:schemeClr>
                </a:solidFill>
                <a:latin typeface="Helvetica"/>
                <a:cs typeface="Helvetica"/>
              </a:rPr>
              <a:t>配置</a:t>
            </a: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配置 ip 访问项目</a:t>
            </a:r>
          </a:p>
        </p:txBody>
      </p:sp>
      <p:sp>
        <p:nvSpPr>
          <p:cNvPr id="7" name="文本框 6"/>
          <p:cNvSpPr txBox="1"/>
          <p:nvPr/>
        </p:nvSpPr>
        <p:spPr>
          <a:xfrm>
            <a:off x="1447800" y="624071"/>
            <a:ext cx="6545580" cy="39681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vite 启动后出现 “ Network: use --host to expose ”</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vite v2.3.7 dev server running at:</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Local: http://localhost:3000/</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Network: use `--host` to expose</a:t>
            </a:r>
          </a:p>
          <a:p>
            <a:pPr marL="0" marR="0" indent="0" algn="l" defTabSz="914400" rtl="0" fontAlgn="auto" latinLnBrk="0" hangingPunct="0">
              <a:lnSpc>
                <a:spcPct val="100000"/>
              </a:lnSpc>
              <a:spcBef>
                <a:spcPts val="0"/>
              </a:spcBef>
              <a:spcAft>
                <a:spcPts val="0"/>
              </a:spcAft>
              <a:buClrTx/>
              <a:buSzTx/>
              <a:buFontTx/>
              <a:buNone/>
            </a:pP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是因为 IP 没有做配置，所以不能从 IP 启动，需要在 vite.config.js 做相应配置： 在 vite.config.js 中添加 server.host 为 0.0.0.0</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export default defineConfig({</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plugins: [vue()],</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 在文件中添加以下内容</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server: {</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host: '0.0.0.0'</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重新启动后显示</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vite v2.3.7 dev server running at:</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Local:    http://localhost:3000/</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Network:  http://192.168.199.127:3000/</a:t>
            </a: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配置多环境变量</a:t>
            </a:r>
          </a:p>
        </p:txBody>
      </p:sp>
      <p:sp>
        <p:nvSpPr>
          <p:cNvPr id="7" name="文本框 6"/>
          <p:cNvSpPr txBox="1"/>
          <p:nvPr/>
        </p:nvSpPr>
        <p:spPr>
          <a:xfrm>
            <a:off x="1447800" y="624071"/>
            <a:ext cx="6545580" cy="520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sz="1400" dirty="0">
                <a:solidFill>
                  <a:schemeClr val="tx1">
                    <a:lumMod val="85000"/>
                    <a:lumOff val="15000"/>
                  </a:schemeClr>
                </a:solidFill>
                <a:latin typeface="Helvetica"/>
                <a:cs typeface="Helvetica"/>
              </a:rPr>
              <a:t>文档：https://cn.vitejs.dev/guide/env-and-mode.html</a:t>
            </a:r>
          </a:p>
          <a:p>
            <a:pPr marL="0" marR="0" indent="0" algn="l" defTabSz="914400" rtl="0" fontAlgn="auto" latinLnBrk="0" hangingPunct="0">
              <a:lnSpc>
                <a:spcPct val="100000"/>
              </a:lnSpc>
              <a:spcBef>
                <a:spcPts val="0"/>
              </a:spcBef>
              <a:spcAft>
                <a:spcPts val="0"/>
              </a:spcAft>
              <a:buClrTx/>
              <a:buSzTx/>
              <a:buFontTx/>
              <a:buNone/>
            </a:pPr>
            <a:endParaRPr lang="zh-CN" sz="14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4" cstate="print"/>
          <a:stretch>
            <a:fillRect/>
          </a:stretch>
        </p:blipFill>
        <p:spPr>
          <a:xfrm>
            <a:off x="2105660" y="928370"/>
            <a:ext cx="3088005" cy="3846830"/>
          </a:xfrm>
          <a:prstGeom prst="rect">
            <a:avLst/>
          </a:prstGeom>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less</a:t>
            </a:r>
          </a:p>
        </p:txBody>
      </p:sp>
      <p:sp>
        <p:nvSpPr>
          <p:cNvPr id="7" name="文本框 6"/>
          <p:cNvSpPr txBox="1"/>
          <p:nvPr/>
        </p:nvSpPr>
        <p:spPr>
          <a:xfrm>
            <a:off x="1447800" y="624071"/>
            <a:ext cx="6545580" cy="4524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b="1" dirty="0" err="1">
                <a:solidFill>
                  <a:schemeClr val="tx1">
                    <a:lumMod val="85000"/>
                    <a:lumOff val="15000"/>
                  </a:schemeClr>
                </a:solidFill>
                <a:latin typeface="Helvetica"/>
                <a:cs typeface="Helvetica"/>
              </a:rPr>
              <a:t>安装依赖</a:t>
            </a:r>
            <a:endParaRPr lang="en-US" altLang="zh-CN" sz="12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p</a:t>
            </a:r>
            <a:r>
              <a:rPr lang="zh-CN" sz="1200" dirty="0">
                <a:solidFill>
                  <a:schemeClr val="tx1">
                    <a:lumMod val="85000"/>
                    <a:lumOff val="15000"/>
                  </a:schemeClr>
                </a:solidFill>
                <a:latin typeface="Helvetica"/>
                <a:cs typeface="Helvetica"/>
              </a:rPr>
              <a:t>npm add -D less</a:t>
            </a:r>
          </a:p>
          <a:p>
            <a:pPr marL="0" marR="0" indent="0" algn="l" defTabSz="914400" rtl="0" fontAlgn="auto" latinLnBrk="0" hangingPunct="0">
              <a:lnSpc>
                <a:spcPct val="100000"/>
              </a:lnSpc>
              <a:spcBef>
                <a:spcPts val="0"/>
              </a:spcBef>
              <a:spcAft>
                <a:spcPts val="0"/>
              </a:spcAft>
              <a:buClrTx/>
              <a:buSzTx/>
              <a:buFontTx/>
              <a:buNone/>
            </a:pPr>
            <a:r>
              <a:rPr lang="zh-CN" sz="1200" b="1" dirty="0" smtClean="0">
                <a:solidFill>
                  <a:schemeClr val="tx1">
                    <a:lumMod val="85000"/>
                    <a:lumOff val="15000"/>
                  </a:schemeClr>
                </a:solidFill>
                <a:latin typeface="Helvetica"/>
                <a:cs typeface="Helvetica"/>
              </a:rPr>
              <a:t>使用</a:t>
            </a:r>
            <a:r>
              <a:rPr lang="zh-CN" altLang="en-US" sz="1200" b="1" dirty="0" smtClean="0">
                <a:solidFill>
                  <a:schemeClr val="tx1">
                    <a:lumMod val="85000"/>
                    <a:lumOff val="15000"/>
                  </a:schemeClr>
                </a:solidFill>
                <a:latin typeface="Helvetica"/>
                <a:cs typeface="Helvetica"/>
              </a:rPr>
              <a:t>：</a:t>
            </a:r>
            <a:r>
              <a:rPr lang="zh-CN" sz="1200" b="1" dirty="0" smtClean="0">
                <a:solidFill>
                  <a:schemeClr val="tx1">
                    <a:lumMod val="85000"/>
                    <a:lumOff val="15000"/>
                  </a:schemeClr>
                </a:solidFill>
                <a:latin typeface="Helvetica"/>
                <a:cs typeface="Helvetica"/>
              </a:rPr>
              <a:t> </a:t>
            </a:r>
            <a:endParaRPr lang="en-US" altLang="zh-CN" sz="1200" b="1" dirty="0" smtClean="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b="1" dirty="0" smtClean="0">
                <a:solidFill>
                  <a:srgbClr val="FF0000"/>
                </a:solidFill>
                <a:latin typeface="Helvetica"/>
                <a:cs typeface="Helvetica"/>
              </a:rPr>
              <a:t>每个</a:t>
            </a:r>
            <a:r>
              <a:rPr lang="zh-CN" sz="1200" b="1" dirty="0">
                <a:solidFill>
                  <a:srgbClr val="FF0000"/>
                </a:solidFill>
                <a:latin typeface="Helvetica"/>
                <a:cs typeface="Helvetica"/>
              </a:rPr>
              <a:t>页面</a:t>
            </a:r>
            <a:r>
              <a:rPr lang="zh-CN" sz="1200" dirty="0">
                <a:solidFill>
                  <a:schemeClr val="tx1">
                    <a:lumMod val="85000"/>
                    <a:lumOff val="15000"/>
                  </a:schemeClr>
                </a:solidFill>
                <a:latin typeface="Helvetica"/>
                <a:cs typeface="Helvetica"/>
              </a:rPr>
              <a:t>自己对应的样式都写在自己的 .vue 文件之中 scoped 它顾名思义给 css 加了一个域的概念。</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 lang="</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"&gt;</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 global styles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&lt;/style&gt;</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 lang="</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 scoped&gt;</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 local styles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&lt;/style&gt;</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引入</a:t>
            </a:r>
            <a:r>
              <a:rPr lang="zh-CN" sz="1200" b="1" dirty="0">
                <a:solidFill>
                  <a:srgbClr val="FF0000"/>
                </a:solidFill>
                <a:latin typeface="Helvetica"/>
                <a:cs typeface="Helvetica"/>
              </a:rPr>
              <a:t>全局样式</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import '@/styles/index.</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zh-CN" sz="1200" b="1" dirty="0">
                <a:solidFill>
                  <a:srgbClr val="FF0000"/>
                </a:solidFill>
                <a:latin typeface="Helvetica"/>
                <a:cs typeface="Helvetica"/>
              </a:rPr>
              <a:t>全局变量</a:t>
            </a:r>
            <a:r>
              <a:rPr lang="zh-CN" sz="1200" dirty="0">
                <a:solidFill>
                  <a:schemeClr val="tx1">
                    <a:lumMod val="85000"/>
                    <a:lumOff val="15000"/>
                  </a:schemeClr>
                </a:solidFill>
                <a:latin typeface="Helvetica"/>
                <a:cs typeface="Helvetica"/>
              </a:rPr>
              <a:t>vite.config.js 添加配置</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css: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preprocessorOptions: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additionalData: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@import "@/styles/mixin.</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@import "@/styles/variables.</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识别 nodejs 内置模块</a:t>
            </a:r>
          </a:p>
        </p:txBody>
      </p:sp>
      <p:sp>
        <p:nvSpPr>
          <p:cNvPr id="7" name="文本框 6"/>
          <p:cNvSpPr txBox="1"/>
          <p:nvPr/>
        </p:nvSpPr>
        <p:spPr>
          <a:xfrm>
            <a:off x="1342390" y="1036821"/>
            <a:ext cx="6545580" cy="2059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path 模块是 node.js 内置的功能，但是 node.js 本身并不支持 typescript，所以直接在 typescript 项目里使用是不行的</a:t>
            </a:r>
          </a:p>
          <a:p>
            <a:pPr marL="0" marR="0" indent="0" algn="l" defTabSz="914400" rtl="0" fontAlgn="auto" latinLnBrk="0" hangingPunct="0">
              <a:lnSpc>
                <a:spcPct val="100000"/>
              </a:lnSpc>
              <a:spcBef>
                <a:spcPts val="0"/>
              </a:spcBef>
              <a:spcAft>
                <a:spcPts val="0"/>
              </a:spcAft>
              <a:buClrTx/>
              <a:buSzTx/>
              <a:buFontTx/>
              <a:buNone/>
            </a:pP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解决方法：安装@types/node</a:t>
            </a: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pnpm i -D @types/node</a:t>
            </a:r>
          </a:p>
          <a:p>
            <a:pPr marL="0" marR="0" indent="0" algn="l" defTabSz="914400" rtl="0" fontAlgn="auto" latinLnBrk="0" hangingPunct="0">
              <a:lnSpc>
                <a:spcPct val="100000"/>
              </a:lnSpc>
              <a:spcBef>
                <a:spcPts val="0"/>
              </a:spcBef>
              <a:spcAft>
                <a:spcPts val="0"/>
              </a:spcAft>
              <a:buClrTx/>
              <a:buSzTx/>
              <a:buFontTx/>
              <a:buNone/>
            </a:pP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在 vite.config.js 中使用</a:t>
            </a: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import { resolve } from 'path'</a:t>
            </a: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vue-router4</a:t>
            </a:r>
          </a:p>
        </p:txBody>
      </p:sp>
      <p:sp>
        <p:nvSpPr>
          <p:cNvPr id="7" name="文本框 6"/>
          <p:cNvSpPr txBox="1"/>
          <p:nvPr/>
        </p:nvSpPr>
        <p:spPr>
          <a:xfrm>
            <a:off x="1323340" y="758691"/>
            <a:ext cx="6545580" cy="305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cs typeface="Helvetica"/>
              </a:rPr>
              <a:t>初始化项目集成了 vue-router，我们这里只做配置</a:t>
            </a:r>
          </a:p>
        </p:txBody>
      </p:sp>
      <p:pic>
        <p:nvPicPr>
          <p:cNvPr id="2" name="图片 1"/>
          <p:cNvPicPr>
            <a:picLocks noChangeAspect="1"/>
          </p:cNvPicPr>
          <p:nvPr/>
        </p:nvPicPr>
        <p:blipFill>
          <a:blip r:embed="rId4" cstate="print"/>
          <a:stretch>
            <a:fillRect/>
          </a:stretch>
        </p:blipFill>
        <p:spPr>
          <a:xfrm>
            <a:off x="1986280" y="1019175"/>
            <a:ext cx="5067300" cy="3711575"/>
          </a:xfrm>
          <a:prstGeom prst="rect">
            <a:avLst/>
          </a:prstGeom>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vue-router4</a:t>
            </a:r>
          </a:p>
        </p:txBody>
      </p:sp>
      <p:sp>
        <p:nvSpPr>
          <p:cNvPr id="7" name="文本框 6"/>
          <p:cNvSpPr txBox="1"/>
          <p:nvPr/>
        </p:nvSpPr>
        <p:spPr>
          <a:xfrm>
            <a:off x="624205" y="782955"/>
            <a:ext cx="3890010" cy="3902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b="1" dirty="0" err="1">
                <a:solidFill>
                  <a:srgbClr val="FF0000"/>
                </a:solidFill>
                <a:latin typeface="Helvetica"/>
                <a:cs typeface="Helvetica"/>
              </a:rPr>
              <a:t>两种跳转方式</a:t>
            </a:r>
            <a:endParaRPr lang="en-US" altLang="zh-CN" sz="1200" b="1" dirty="0">
              <a:solidFill>
                <a:srgbClr val="FF0000"/>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&lt;router-link :to="{ path: '/</a:t>
            </a:r>
            <a:r>
              <a:rPr lang="en-US" altLang="zh-CN" sz="1200" dirty="0" err="1">
                <a:solidFill>
                  <a:schemeClr val="tx1">
                    <a:lumMod val="85000"/>
                    <a:lumOff val="15000"/>
                  </a:schemeClr>
                </a:solidFill>
                <a:latin typeface="Helvetica"/>
                <a:cs typeface="Helvetica"/>
              </a:rPr>
              <a:t>courseinfo</a:t>
            </a:r>
            <a:r>
              <a:rPr lang="en-US" altLang="zh-CN" sz="1200" dirty="0">
                <a:solidFill>
                  <a:schemeClr val="tx1">
                    <a:lumMod val="85000"/>
                    <a:lumOff val="15000"/>
                  </a:schemeClr>
                </a:solidFill>
                <a:latin typeface="Helvetica"/>
                <a:cs typeface="Helvetica"/>
              </a:rPr>
              <a:t>/c' }"&gt;</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跳转到详情页</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&lt;/router-link&gt;</a:t>
            </a:r>
          </a:p>
          <a:p>
            <a:pPr marL="0" marR="0" indent="0" algn="l" defTabSz="914400" rtl="0" fontAlgn="auto" latinLnBrk="0" hangingPunct="0">
              <a:lnSpc>
                <a:spcPct val="100000"/>
              </a:lnSpc>
              <a:spcBef>
                <a:spcPts val="0"/>
              </a:spcBef>
              <a:spcAft>
                <a:spcPts val="0"/>
              </a:spcAft>
              <a:buClrTx/>
              <a:buSzTx/>
              <a:buFontTx/>
              <a:buNone/>
            </a:pP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import { </a:t>
            </a:r>
            <a:r>
              <a:rPr lang="en-US" altLang="zh-CN" sz="1200" dirty="0" err="1">
                <a:solidFill>
                  <a:schemeClr val="tx1">
                    <a:lumMod val="85000"/>
                    <a:lumOff val="15000"/>
                  </a:schemeClr>
                </a:solidFill>
                <a:latin typeface="Helvetica"/>
                <a:cs typeface="Helvetica"/>
              </a:rPr>
              <a:t>useRouter</a:t>
            </a: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useRoute</a:t>
            </a:r>
            <a:r>
              <a:rPr lang="en-US" altLang="zh-CN" sz="1200" dirty="0">
                <a:solidFill>
                  <a:schemeClr val="tx1">
                    <a:lumMod val="85000"/>
                    <a:lumOff val="15000"/>
                  </a:schemeClr>
                </a:solidFill>
                <a:latin typeface="Helvetica"/>
                <a:cs typeface="Helvetica"/>
              </a:rPr>
              <a:t> } from '</a:t>
            </a:r>
            <a:r>
              <a:rPr lang="en-US" altLang="zh-CN" sz="1200" dirty="0" err="1">
                <a:solidFill>
                  <a:schemeClr val="tx1">
                    <a:lumMod val="85000"/>
                    <a:lumOff val="15000"/>
                  </a:schemeClr>
                </a:solidFill>
                <a:latin typeface="Helvetica"/>
                <a:cs typeface="Helvetica"/>
              </a:rPr>
              <a:t>vue</a:t>
            </a:r>
            <a:r>
              <a:rPr lang="en-US" altLang="zh-CN" sz="1200" dirty="0">
                <a:solidFill>
                  <a:schemeClr val="tx1">
                    <a:lumMod val="85000"/>
                    <a:lumOff val="15000"/>
                  </a:schemeClr>
                </a:solidFill>
                <a:latin typeface="Helvetica"/>
                <a:cs typeface="Helvetica"/>
              </a:rPr>
              <a:t>-router'</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export default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setup()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const router = </a:t>
            </a:r>
            <a:r>
              <a:rPr lang="en-US" altLang="zh-CN" sz="1200" dirty="0" err="1">
                <a:solidFill>
                  <a:schemeClr val="tx1">
                    <a:lumMod val="85000"/>
                    <a:lumOff val="15000"/>
                  </a:schemeClr>
                </a:solidFill>
                <a:latin typeface="Helvetica"/>
                <a:cs typeface="Helvetica"/>
              </a:rPr>
              <a:t>useRouter</a:t>
            </a:r>
            <a:r>
              <a:rPr lang="en-US" alt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const route = </a:t>
            </a:r>
            <a:r>
              <a:rPr lang="en-US" altLang="zh-CN" sz="1200" dirty="0" err="1">
                <a:solidFill>
                  <a:schemeClr val="tx1">
                    <a:lumMod val="85000"/>
                    <a:lumOff val="15000"/>
                  </a:schemeClr>
                </a:solidFill>
                <a:latin typeface="Helvetica"/>
                <a:cs typeface="Helvetica"/>
              </a:rPr>
              <a:t>useRoute</a:t>
            </a:r>
            <a:r>
              <a:rPr lang="en-US" alt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function </a:t>
            </a:r>
            <a:r>
              <a:rPr lang="en-US" altLang="zh-CN" sz="1200" dirty="0" err="1">
                <a:solidFill>
                  <a:schemeClr val="tx1">
                    <a:lumMod val="85000"/>
                    <a:lumOff val="15000"/>
                  </a:schemeClr>
                </a:solidFill>
                <a:latin typeface="Helvetica"/>
                <a:cs typeface="Helvetica"/>
              </a:rPr>
              <a:t>pushWithQuery</a:t>
            </a:r>
            <a:r>
              <a:rPr lang="en-US" altLang="zh-CN" sz="1200" dirty="0">
                <a:solidFill>
                  <a:schemeClr val="tx1">
                    <a:lumMod val="85000"/>
                    <a:lumOff val="15000"/>
                  </a:schemeClr>
                </a:solidFill>
                <a:latin typeface="Helvetica"/>
                <a:cs typeface="Helvetica"/>
              </a:rPr>
              <a:t>(query)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router.push</a:t>
            </a:r>
            <a:r>
              <a:rPr lang="en-US" alt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name: 'search',</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query: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route.query</a:t>
            </a:r>
            <a:r>
              <a:rPr lang="en-US" alt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endParaRPr lang="en-US" altLang="zh-CN" sz="1200" dirty="0">
              <a:solidFill>
                <a:schemeClr val="tx1">
                  <a:lumMod val="85000"/>
                  <a:lumOff val="15000"/>
                </a:schemeClr>
              </a:solidFill>
              <a:latin typeface="Helvetica"/>
              <a:cs typeface="Helvetica"/>
            </a:endParaRPr>
          </a:p>
        </p:txBody>
      </p:sp>
      <p:sp>
        <p:nvSpPr>
          <p:cNvPr id="2" name="文本框 1"/>
          <p:cNvSpPr txBox="1"/>
          <p:nvPr>
            <p:custDataLst>
              <p:tags r:id="rId1"/>
            </p:custDataLst>
          </p:nvPr>
        </p:nvSpPr>
        <p:spPr>
          <a:xfrm>
            <a:off x="4639310" y="874395"/>
            <a:ext cx="3890010" cy="3902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router 是指整个路由实例,你可以操控整个路由,通过'router.push'往其中添加任意的路由对象.包含了所有的路由，和许多关键的 属性和对象</a:t>
            </a:r>
          </a:p>
          <a:p>
            <a:pPr marL="0" marR="0" indent="0" algn="l" defTabSz="914400" rtl="0" fontAlgn="auto" latinLnBrk="0" hangingPunct="0">
              <a:lnSpc>
                <a:spcPct val="100000"/>
              </a:lnSpc>
              <a:spcBef>
                <a:spcPts val="0"/>
              </a:spcBef>
              <a:spcAft>
                <a:spcPts val="0"/>
              </a:spcAft>
              <a:buClrTx/>
              <a:buSzTx/>
              <a:buFontTx/>
              <a:buNone/>
            </a:pP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route 是一个跳转的路由对象，每个路由都会有一个 route 对象，是一个 局部的对象，可获取当前组件对应的 name、path、query、params等...</a:t>
            </a:r>
          </a:p>
          <a:p>
            <a:pPr marL="0" marR="0" indent="0" algn="l" defTabSz="914400" rtl="0" fontAlgn="auto" latinLnBrk="0" hangingPunct="0">
              <a:lnSpc>
                <a:spcPct val="100000"/>
              </a:lnSpc>
              <a:spcBef>
                <a:spcPts val="0"/>
              </a:spcBef>
              <a:spcAft>
                <a:spcPts val="0"/>
              </a:spcAft>
              <a:buClrTx/>
              <a:buSzTx/>
              <a:buFontTx/>
              <a:buNone/>
            </a:pP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路由实例可以包含多个路由对象.它们是父子包含关系.</a:t>
            </a: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Pinia 状态管理</a:t>
            </a:r>
          </a:p>
        </p:txBody>
      </p:sp>
      <p:sp>
        <p:nvSpPr>
          <p:cNvPr id="7" name="文本框 6"/>
          <p:cNvSpPr txBox="1"/>
          <p:nvPr/>
        </p:nvSpPr>
        <p:spPr>
          <a:xfrm>
            <a:off x="1323340" y="652145"/>
            <a:ext cx="6497955" cy="1524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dirty="0" err="1">
                <a:solidFill>
                  <a:schemeClr val="tx1">
                    <a:lumMod val="85000"/>
                    <a:lumOff val="15000"/>
                  </a:schemeClr>
                </a:solidFill>
                <a:latin typeface="Helvetica"/>
                <a:cs typeface="Helvetica"/>
              </a:rPr>
              <a:t>初始化项目集成了</a:t>
            </a: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pinia</a:t>
            </a:r>
            <a:r>
              <a:rPr lang="en-US" altLang="zh-CN" sz="1200" dirty="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我们这里只做配置</a:t>
            </a:r>
            <a:endParaRPr lang="en-US" altLang="zh-CN" sz="1200" dirty="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4" cstate="print"/>
          <a:stretch>
            <a:fillRect/>
          </a:stretch>
        </p:blipFill>
        <p:spPr>
          <a:xfrm>
            <a:off x="2283460" y="1354245"/>
            <a:ext cx="4578350" cy="2623185"/>
          </a:xfrm>
          <a:prstGeom prst="rect">
            <a:avLst/>
          </a:prstGeom>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2"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615440" y="1847850"/>
            <a:ext cx="2540635" cy="643890"/>
          </a:xfrm>
          <a:prstGeom prst="rect">
            <a:avLst/>
          </a:prstGeom>
          <a:noFill/>
        </p:spPr>
        <p:txBody>
          <a:bodyPr wrap="square" lIns="91438" tIns="45719" rIns="91438" bIns="45719" rtlCol="0">
            <a:spAutoFit/>
          </a:bodyPr>
          <a:lstStyle/>
          <a:p>
            <a:pPr algn="l"/>
            <a:r>
              <a:rPr kumimoji="1" lang="zh-CN" altLang="en-US" sz="3600" b="1" dirty="0">
                <a:solidFill>
                  <a:schemeClr val="bg1"/>
                </a:solidFill>
                <a:latin typeface="思源黑体 CN Regular" pitchFamily="34" charset="-122"/>
                <a:ea typeface="思源黑体 CN Regular" pitchFamily="34" charset="-122"/>
              </a:rPr>
              <a:t>技术栈介绍</a:t>
            </a:r>
          </a:p>
        </p:txBody>
      </p:sp>
      <p:sp>
        <p:nvSpPr>
          <p:cNvPr id="35" name="矩形 34"/>
          <p:cNvSpPr/>
          <p:nvPr/>
        </p:nvSpPr>
        <p:spPr>
          <a:xfrm>
            <a:off x="513741" y="1408648"/>
            <a:ext cx="1321889" cy="1938992"/>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1</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3"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Pinia 状态管理</a:t>
            </a:r>
          </a:p>
        </p:txBody>
      </p:sp>
      <p:sp>
        <p:nvSpPr>
          <p:cNvPr id="7" name="文本框 6"/>
          <p:cNvSpPr txBox="1"/>
          <p:nvPr/>
        </p:nvSpPr>
        <p:spPr>
          <a:xfrm>
            <a:off x="4755497" y="758825"/>
            <a:ext cx="4118610" cy="3902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sz="1200" b="1" dirty="0">
                <a:solidFill>
                  <a:schemeClr val="tx1">
                    <a:lumMod val="85000"/>
                    <a:lumOff val="15000"/>
                  </a:schemeClr>
                </a:solidFill>
                <a:latin typeface="Helvetica"/>
                <a:ea typeface="宋体" panose="02010600030101010101" pitchFamily="2" charset="-122"/>
                <a:cs typeface="Helvetica"/>
              </a:rPr>
              <a:t>页面使用</a:t>
            </a:r>
            <a:r>
              <a:rPr lang="en-US" altLang="zh-CN" sz="1200" b="1" dirty="0" err="1">
                <a:solidFill>
                  <a:schemeClr val="tx1">
                    <a:lumMod val="85000"/>
                    <a:lumOff val="15000"/>
                  </a:schemeClr>
                </a:solidFill>
                <a:latin typeface="Helvetica"/>
                <a:ea typeface="宋体" panose="02010600030101010101" pitchFamily="2" charset="-122"/>
                <a:cs typeface="Helvetica"/>
              </a:rPr>
              <a:t>pinia</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&lt;script setup </a:t>
            </a:r>
            <a:r>
              <a:rPr lang="en-US" altLang="zh-CN" sz="900" dirty="0" err="1">
                <a:solidFill>
                  <a:schemeClr val="tx1">
                    <a:lumMod val="85000"/>
                    <a:lumOff val="15000"/>
                  </a:schemeClr>
                </a:solidFill>
                <a:latin typeface="Helvetica"/>
                <a:cs typeface="Helvetica"/>
              </a:rPr>
              <a:t>lang</a:t>
            </a:r>
            <a:r>
              <a:rPr lang="en-US" altLang="zh-CN" sz="900" dirty="0">
                <a:solidFill>
                  <a:schemeClr val="tx1">
                    <a:lumMod val="85000"/>
                    <a:lumOff val="15000"/>
                  </a:schemeClr>
                </a:solidFill>
                <a:latin typeface="Helvetica"/>
                <a:cs typeface="Helvetica"/>
              </a:rPr>
              <a:t>="</a:t>
            </a:r>
            <a:r>
              <a:rPr lang="en-US" altLang="zh-CN" sz="900" dirty="0" err="1">
                <a:solidFill>
                  <a:schemeClr val="tx1">
                    <a:lumMod val="85000"/>
                    <a:lumOff val="15000"/>
                  </a:schemeClr>
                </a:solidFill>
                <a:latin typeface="Helvetica"/>
                <a:cs typeface="Helvetica"/>
              </a:rPr>
              <a:t>ts</a:t>
            </a:r>
            <a:r>
              <a:rPr lang="en-US" altLang="zh-CN" sz="900" dirty="0">
                <a:solidFill>
                  <a:schemeClr val="tx1">
                    <a:lumMod val="85000"/>
                    <a:lumOff val="15000"/>
                  </a:schemeClr>
                </a:solidFill>
                <a:latin typeface="Helvetica"/>
                <a:cs typeface="Helvetica"/>
              </a:rPr>
              <a:t>"&gt;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a:t>
            </a:r>
            <a:r>
              <a:rPr lang="en-US" altLang="zh-CN" sz="900" dirty="0" err="1">
                <a:solidFill>
                  <a:schemeClr val="tx1">
                    <a:lumMod val="85000"/>
                    <a:lumOff val="15000"/>
                  </a:schemeClr>
                </a:solidFill>
                <a:latin typeface="Helvetica"/>
                <a:cs typeface="Helvetica"/>
              </a:rPr>
              <a:t>useUserStore</a:t>
            </a:r>
            <a:r>
              <a:rPr lang="en-US" altLang="zh-CN" sz="900" dirty="0">
                <a:solidFill>
                  <a:schemeClr val="tx1">
                    <a:lumMod val="85000"/>
                    <a:lumOff val="15000"/>
                  </a:schemeClr>
                </a:solidFill>
                <a:latin typeface="Helvetica"/>
                <a:cs typeface="Helvetica"/>
              </a:rPr>
              <a:t> } from '@/store/user'</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a:t>
            </a:r>
            <a:r>
              <a:rPr lang="en-US" altLang="zh-CN" sz="900" dirty="0" err="1">
                <a:solidFill>
                  <a:schemeClr val="tx1">
                    <a:lumMod val="85000"/>
                    <a:lumOff val="15000"/>
                  </a:schemeClr>
                </a:solidFill>
                <a:latin typeface="Helvetica"/>
                <a:cs typeface="Helvetica"/>
              </a:rPr>
              <a:t>useAppStore</a:t>
            </a:r>
            <a:r>
              <a:rPr lang="en-US" altLang="zh-CN" sz="900" dirty="0">
                <a:solidFill>
                  <a:schemeClr val="tx1">
                    <a:lumMod val="85000"/>
                    <a:lumOff val="15000"/>
                  </a:schemeClr>
                </a:solidFill>
                <a:latin typeface="Helvetica"/>
                <a:cs typeface="Helvetica"/>
              </a:rPr>
              <a:t> } from '@/store/app'</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a:t>
            </a:r>
            <a:r>
              <a:rPr lang="en-US" altLang="zh-CN" sz="900" dirty="0" err="1">
                <a:solidFill>
                  <a:schemeClr val="tx1">
                    <a:lumMod val="85000"/>
                    <a:lumOff val="15000"/>
                  </a:schemeClr>
                </a:solidFill>
                <a:latin typeface="Helvetica"/>
                <a:cs typeface="Helvetica"/>
              </a:rPr>
              <a:t>storeToRefs</a:t>
            </a:r>
            <a:r>
              <a:rPr lang="en-US" altLang="zh-CN" sz="900" dirty="0">
                <a:solidFill>
                  <a:schemeClr val="tx1">
                    <a:lumMod val="85000"/>
                    <a:lumOff val="15000"/>
                  </a:schemeClr>
                </a:solidFill>
                <a:latin typeface="Helvetica"/>
                <a:cs typeface="Helvetica"/>
              </a:rPr>
              <a:t> } from '</a:t>
            </a:r>
            <a:r>
              <a:rPr lang="en-US" altLang="zh-CN" sz="900" dirty="0" err="1">
                <a:solidFill>
                  <a:schemeClr val="tx1">
                    <a:lumMod val="85000"/>
                    <a:lumOff val="15000"/>
                  </a:schemeClr>
                </a:solidFill>
                <a:latin typeface="Helvetica"/>
                <a:cs typeface="Helvetica"/>
              </a:rPr>
              <a:t>pinia</a:t>
            </a:r>
            <a:r>
              <a:rPr lang="en-US" altLang="zh-CN" sz="9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computed } from '</a:t>
            </a:r>
            <a:r>
              <a:rPr lang="en-US" altLang="zh-CN" sz="900" dirty="0" err="1">
                <a:solidFill>
                  <a:schemeClr val="tx1">
                    <a:lumMod val="85000"/>
                    <a:lumOff val="15000"/>
                  </a:schemeClr>
                </a:solidFill>
                <a:latin typeface="Helvetica"/>
                <a:cs typeface="Helvetica"/>
              </a:rPr>
              <a:t>vue</a:t>
            </a:r>
            <a:r>
              <a:rPr lang="en-US" altLang="zh-CN" sz="9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a:t>
            </a:r>
            <a:r>
              <a:rPr lang="en-US" altLang="zh-CN" sz="900" dirty="0" err="1">
                <a:solidFill>
                  <a:schemeClr val="tx1">
                    <a:lumMod val="85000"/>
                    <a:lumOff val="15000"/>
                  </a:schemeClr>
                </a:solidFill>
                <a:latin typeface="Helvetica"/>
                <a:cs typeface="Helvetica"/>
              </a:rPr>
              <a:t>userStore</a:t>
            </a:r>
            <a:r>
              <a:rPr lang="en-US" altLang="zh-CN" sz="900" dirty="0">
                <a:solidFill>
                  <a:schemeClr val="tx1">
                    <a:lumMod val="85000"/>
                    <a:lumOff val="15000"/>
                  </a:schemeClr>
                </a:solidFill>
                <a:latin typeface="Helvetica"/>
                <a:cs typeface="Helvetica"/>
              </a:rPr>
              <a:t> = </a:t>
            </a:r>
            <a:r>
              <a:rPr lang="en-US" altLang="zh-CN" sz="900" dirty="0" err="1">
                <a:solidFill>
                  <a:schemeClr val="tx1">
                    <a:lumMod val="85000"/>
                    <a:lumOff val="15000"/>
                  </a:schemeClr>
                </a:solidFill>
                <a:latin typeface="Helvetica"/>
                <a:cs typeface="Helvetica"/>
              </a:rPr>
              <a:t>useUserStore</a:t>
            </a:r>
            <a:r>
              <a:rPr lang="en-US" altLang="zh-CN" sz="9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a:t>
            </a:r>
            <a:r>
              <a:rPr lang="en-US" altLang="zh-CN" sz="900" dirty="0" err="1">
                <a:solidFill>
                  <a:schemeClr val="tx1">
                    <a:lumMod val="85000"/>
                    <a:lumOff val="15000"/>
                  </a:schemeClr>
                </a:solidFill>
                <a:latin typeface="Helvetica"/>
                <a:cs typeface="Helvetica"/>
              </a:rPr>
              <a:t>appStore</a:t>
            </a:r>
            <a:r>
              <a:rPr lang="en-US" altLang="zh-CN" sz="900" dirty="0">
                <a:solidFill>
                  <a:schemeClr val="tx1">
                    <a:lumMod val="85000"/>
                    <a:lumOff val="15000"/>
                  </a:schemeClr>
                </a:solidFill>
                <a:latin typeface="Helvetica"/>
                <a:cs typeface="Helvetica"/>
              </a:rPr>
              <a:t> = </a:t>
            </a:r>
            <a:r>
              <a:rPr lang="en-US" altLang="zh-CN" sz="900" dirty="0" err="1">
                <a:solidFill>
                  <a:schemeClr val="tx1">
                    <a:lumMod val="85000"/>
                    <a:lumOff val="15000"/>
                  </a:schemeClr>
                </a:solidFill>
                <a:latin typeface="Helvetica"/>
                <a:cs typeface="Helvetica"/>
              </a:rPr>
              <a:t>useAppStore</a:t>
            </a:r>
            <a:r>
              <a:rPr lang="en-US" altLang="zh-CN" sz="9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name = computed(() =&gt; userStore.name)</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 age } = </a:t>
            </a:r>
            <a:r>
              <a:rPr lang="en-US" altLang="zh-CN" sz="900" dirty="0" err="1">
                <a:solidFill>
                  <a:schemeClr val="tx1">
                    <a:lumMod val="85000"/>
                    <a:lumOff val="15000"/>
                  </a:schemeClr>
                </a:solidFill>
                <a:latin typeface="Helvetica"/>
                <a:cs typeface="Helvetica"/>
              </a:rPr>
              <a:t>storeToRefs</a:t>
            </a:r>
            <a:r>
              <a:rPr lang="en-US" altLang="zh-CN" sz="900" dirty="0">
                <a:solidFill>
                  <a:schemeClr val="tx1">
                    <a:lumMod val="85000"/>
                    <a:lumOff val="15000"/>
                  </a:schemeClr>
                </a:solidFill>
                <a:latin typeface="Helvetica"/>
                <a:cs typeface="Helvetica"/>
              </a:rPr>
              <a:t>(</a:t>
            </a:r>
            <a:r>
              <a:rPr lang="en-US" altLang="zh-CN" sz="900" dirty="0" err="1">
                <a:solidFill>
                  <a:schemeClr val="tx1">
                    <a:lumMod val="85000"/>
                    <a:lumOff val="15000"/>
                  </a:schemeClr>
                </a:solidFill>
                <a:latin typeface="Helvetica"/>
                <a:cs typeface="Helvetica"/>
              </a:rPr>
              <a:t>userStore</a:t>
            </a:r>
            <a:r>
              <a:rPr lang="en-US" altLang="zh-CN" sz="9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a:t>
            </a:r>
            <a:r>
              <a:rPr lang="en-US" altLang="zh-CN" sz="900" dirty="0" err="1">
                <a:solidFill>
                  <a:schemeClr val="tx1">
                    <a:lumMod val="85000"/>
                    <a:lumOff val="15000"/>
                  </a:schemeClr>
                </a:solidFill>
                <a:latin typeface="Helvetica"/>
                <a:cs typeface="Helvetica"/>
              </a:rPr>
              <a:t>updateUserState</a:t>
            </a:r>
            <a:r>
              <a:rPr lang="en-US" altLang="zh-CN" sz="900" dirty="0">
                <a:solidFill>
                  <a:schemeClr val="tx1">
                    <a:lumMod val="85000"/>
                    <a:lumOff val="15000"/>
                  </a:schemeClr>
                </a:solidFill>
                <a:latin typeface="Helvetica"/>
                <a:cs typeface="Helvetica"/>
              </a:rPr>
              <a:t> = () =&gt; {</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const { name, age } = </a:t>
            </a:r>
            <a:r>
              <a:rPr lang="en-US" altLang="zh-CN" sz="900" dirty="0" err="1">
                <a:solidFill>
                  <a:schemeClr val="tx1">
                    <a:lumMod val="85000"/>
                    <a:lumOff val="15000"/>
                  </a:schemeClr>
                </a:solidFill>
                <a:latin typeface="Helvetica"/>
                <a:cs typeface="Helvetica"/>
              </a:rPr>
              <a:t>userStore.$state</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a:t>
            </a:r>
            <a:r>
              <a:rPr lang="en-US" altLang="zh-CN" sz="900" dirty="0" err="1">
                <a:solidFill>
                  <a:schemeClr val="tx1">
                    <a:lumMod val="85000"/>
                    <a:lumOff val="15000"/>
                  </a:schemeClr>
                </a:solidFill>
                <a:latin typeface="Helvetica"/>
                <a:cs typeface="Helvetica"/>
              </a:rPr>
              <a:t>userStore.updateState</a:t>
            </a:r>
            <a:r>
              <a:rPr lang="en-US" altLang="zh-CN" sz="9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name: name + 1,</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age: age + 1</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&lt;/script&gt;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&lt;template&gt;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姓名</a:t>
            </a:r>
            <a:r>
              <a:rPr lang="en-US" altLang="zh-CN" sz="900" dirty="0">
                <a:solidFill>
                  <a:schemeClr val="tx1">
                    <a:lumMod val="85000"/>
                    <a:lumOff val="15000"/>
                  </a:schemeClr>
                </a:solidFill>
                <a:latin typeface="Helvetica"/>
                <a:cs typeface="Helvetica"/>
              </a:rPr>
              <a:t>：{{ name }}&lt;/div&gt;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年龄</a:t>
            </a:r>
            <a:r>
              <a:rPr lang="en-US" altLang="zh-CN" sz="900" dirty="0">
                <a:solidFill>
                  <a:schemeClr val="tx1">
                    <a:lumMod val="85000"/>
                    <a:lumOff val="15000"/>
                  </a:schemeClr>
                </a:solidFill>
                <a:latin typeface="Helvetica"/>
                <a:cs typeface="Helvetica"/>
              </a:rPr>
              <a:t>：{{ age }}&lt;/div&gt;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计算的名字</a:t>
            </a:r>
            <a:r>
              <a:rPr lang="en-US" altLang="zh-CN" sz="900" dirty="0">
                <a:solidFill>
                  <a:schemeClr val="tx1">
                    <a:lumMod val="85000"/>
                    <a:lumOff val="15000"/>
                  </a:schemeClr>
                </a:solidFill>
                <a:latin typeface="Helvetica"/>
                <a:cs typeface="Helvetica"/>
              </a:rPr>
              <a:t>：{{ </a:t>
            </a:r>
            <a:r>
              <a:rPr lang="en-US" altLang="zh-CN" sz="900" dirty="0" err="1">
                <a:solidFill>
                  <a:schemeClr val="tx1">
                    <a:lumMod val="85000"/>
                    <a:lumOff val="15000"/>
                  </a:schemeClr>
                </a:solidFill>
                <a:latin typeface="Helvetica"/>
                <a:cs typeface="Helvetica"/>
              </a:rPr>
              <a:t>userStore.fullName</a:t>
            </a:r>
            <a:r>
              <a:rPr lang="en-US" altLang="zh-CN" sz="900" dirty="0">
                <a:solidFill>
                  <a:schemeClr val="tx1">
                    <a:lumMod val="85000"/>
                    <a:lumOff val="15000"/>
                  </a:schemeClr>
                </a:solidFill>
                <a:latin typeface="Helvetica"/>
                <a:cs typeface="Helvetica"/>
              </a:rPr>
              <a:t> }}&lt;/div&gt;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app的config</a:t>
            </a:r>
            <a:r>
              <a:rPr lang="en-US" altLang="zh-CN" sz="900" dirty="0">
                <a:solidFill>
                  <a:schemeClr val="tx1">
                    <a:lumMod val="85000"/>
                    <a:lumOff val="15000"/>
                  </a:schemeClr>
                </a:solidFill>
                <a:latin typeface="Helvetica"/>
                <a:cs typeface="Helvetica"/>
              </a:rPr>
              <a:t>: {{ </a:t>
            </a:r>
            <a:r>
              <a:rPr lang="en-US" altLang="zh-CN" sz="900" dirty="0" err="1">
                <a:solidFill>
                  <a:schemeClr val="tx1">
                    <a:lumMod val="85000"/>
                    <a:lumOff val="15000"/>
                  </a:schemeClr>
                </a:solidFill>
                <a:latin typeface="Helvetica"/>
                <a:cs typeface="Helvetica"/>
              </a:rPr>
              <a:t>appStore.config</a:t>
            </a:r>
            <a:r>
              <a:rPr lang="en-US" altLang="zh-CN" sz="900" dirty="0">
                <a:solidFill>
                  <a:schemeClr val="tx1">
                    <a:lumMod val="85000"/>
                    <a:lumOff val="15000"/>
                  </a:schemeClr>
                </a:solidFill>
                <a:latin typeface="Helvetica"/>
                <a:cs typeface="Helvetica"/>
              </a:rPr>
              <a:t> }}&lt;/div&gt;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&lt;button @click="</a:t>
            </a:r>
            <a:r>
              <a:rPr lang="en-US" altLang="zh-CN" sz="900" dirty="0" err="1">
                <a:solidFill>
                  <a:schemeClr val="tx1">
                    <a:lumMod val="85000"/>
                    <a:lumOff val="15000"/>
                  </a:schemeClr>
                </a:solidFill>
                <a:latin typeface="Helvetica"/>
                <a:cs typeface="Helvetica"/>
              </a:rPr>
              <a:t>updateUserState</a:t>
            </a:r>
            <a:r>
              <a:rPr lang="en-US" altLang="zh-CN" sz="900" dirty="0">
                <a:solidFill>
                  <a:schemeClr val="tx1">
                    <a:lumMod val="85000"/>
                    <a:lumOff val="15000"/>
                  </a:schemeClr>
                </a:solidFill>
                <a:latin typeface="Helvetica"/>
                <a:cs typeface="Helvetica"/>
              </a:rPr>
              <a:t>"&gt;</a:t>
            </a:r>
            <a:r>
              <a:rPr lang="en-US" altLang="zh-CN" sz="900" dirty="0" err="1">
                <a:solidFill>
                  <a:schemeClr val="tx1">
                    <a:lumMod val="85000"/>
                    <a:lumOff val="15000"/>
                  </a:schemeClr>
                </a:solidFill>
                <a:latin typeface="Helvetica"/>
                <a:cs typeface="Helvetica"/>
              </a:rPr>
              <a:t>更新数据</a:t>
            </a:r>
            <a:r>
              <a:rPr lang="en-US" altLang="zh-CN" sz="900" dirty="0">
                <a:solidFill>
                  <a:schemeClr val="tx1">
                    <a:lumMod val="85000"/>
                    <a:lumOff val="15000"/>
                  </a:schemeClr>
                </a:solidFill>
                <a:latin typeface="Helvetica"/>
                <a:cs typeface="Helvetica"/>
              </a:rPr>
              <a:t>&lt;/button&gt;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&lt;/template&gt;</a:t>
            </a:r>
          </a:p>
        </p:txBody>
      </p:sp>
      <p:pic>
        <p:nvPicPr>
          <p:cNvPr id="190465" name="Picture 1"/>
          <p:cNvPicPr>
            <a:picLocks noChangeAspect="1" noChangeArrowheads="1"/>
          </p:cNvPicPr>
          <p:nvPr/>
        </p:nvPicPr>
        <p:blipFill>
          <a:blip r:embed="rId4" cstate="print"/>
          <a:srcRect/>
          <a:stretch>
            <a:fillRect/>
          </a:stretch>
        </p:blipFill>
        <p:spPr bwMode="auto">
          <a:xfrm>
            <a:off x="673084" y="996950"/>
            <a:ext cx="3702066" cy="35459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mockjs</a:t>
            </a:r>
          </a:p>
        </p:txBody>
      </p:sp>
      <p:sp>
        <p:nvSpPr>
          <p:cNvPr id="7" name="文本框 6"/>
          <p:cNvSpPr txBox="1"/>
          <p:nvPr/>
        </p:nvSpPr>
        <p:spPr>
          <a:xfrm>
            <a:off x="1323340" y="758825"/>
            <a:ext cx="6497955" cy="7067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171450" indent="-171450">
              <a:buFont typeface="Arial" panose="020B0604020202020204" pitchFamily="34" charset="0"/>
              <a:buChar char="•"/>
            </a:pPr>
            <a:r>
              <a:rPr lang="zh-CN" altLang="en-US" sz="1400" b="1" dirty="0" smtClean="0">
                <a:solidFill>
                  <a:schemeClr val="tx1">
                    <a:lumMod val="85000"/>
                    <a:lumOff val="15000"/>
                  </a:schemeClr>
                </a:solidFill>
                <a:ea typeface="宋体" panose="02010600030101010101" pitchFamily="2" charset="-122"/>
              </a:rPr>
              <a:t>用于</a:t>
            </a:r>
            <a:r>
              <a:rPr lang="zh-CN" altLang="en-US" sz="1400" b="1" dirty="0" smtClean="0">
                <a:solidFill>
                  <a:schemeClr val="tx1">
                    <a:lumMod val="85000"/>
                    <a:lumOff val="15000"/>
                  </a:schemeClr>
                </a:solidFill>
                <a:ea typeface="宋体" panose="02010600030101010101" pitchFamily="2" charset="-122"/>
              </a:rPr>
              <a:t>生成</a:t>
            </a:r>
            <a:r>
              <a:rPr lang="zh-CN" altLang="en-US" sz="1400" b="1" dirty="0" smtClean="0">
                <a:solidFill>
                  <a:schemeClr val="tx1">
                    <a:lumMod val="85000"/>
                    <a:lumOff val="15000"/>
                  </a:schemeClr>
                </a:solidFill>
                <a:ea typeface="宋体" panose="02010600030101010101" pitchFamily="2" charset="-122"/>
              </a:rPr>
              <a:t>随机数据</a:t>
            </a:r>
            <a:r>
              <a:rPr lang="en-US" altLang="zh-CN" sz="1400" b="1" dirty="0" smtClean="0">
                <a:solidFill>
                  <a:schemeClr val="tx1">
                    <a:lumMod val="85000"/>
                    <a:lumOff val="15000"/>
                  </a:schemeClr>
                </a:solidFill>
                <a:ea typeface="宋体" panose="02010600030101010101" pitchFamily="2" charset="-122"/>
              </a:rPr>
              <a:t>,</a:t>
            </a:r>
            <a:r>
              <a:rPr lang="zh-CN" altLang="en-US" sz="1400" b="1" dirty="0" smtClean="0">
                <a:solidFill>
                  <a:schemeClr val="tx1">
                    <a:lumMod val="85000"/>
                    <a:lumOff val="15000"/>
                  </a:schemeClr>
                </a:solidFill>
                <a:ea typeface="宋体" panose="02010600030101010101" pitchFamily="2" charset="-122"/>
              </a:rPr>
              <a:t>拦截</a:t>
            </a:r>
            <a:r>
              <a:rPr lang="en-US" altLang="zh-CN" sz="1400" b="1" dirty="0" smtClean="0">
                <a:solidFill>
                  <a:schemeClr val="tx1">
                    <a:lumMod val="85000"/>
                    <a:lumOff val="15000"/>
                  </a:schemeClr>
                </a:solidFill>
                <a:ea typeface="宋体" panose="02010600030101010101" pitchFamily="2" charset="-122"/>
              </a:rPr>
              <a:t>Ajax </a:t>
            </a:r>
            <a:r>
              <a:rPr lang="zh-CN" altLang="en-US" sz="1400" b="1" dirty="0" smtClean="0">
                <a:solidFill>
                  <a:schemeClr val="tx1">
                    <a:lumMod val="85000"/>
                    <a:lumOff val="15000"/>
                  </a:schemeClr>
                </a:solidFill>
                <a:ea typeface="宋体" panose="02010600030101010101" pitchFamily="2" charset="-122"/>
              </a:rPr>
              <a:t>请求。 让前端独立</a:t>
            </a:r>
            <a:r>
              <a:rPr lang="zh-CN" altLang="en-US" sz="1400" b="1" dirty="0" smtClean="0">
                <a:solidFill>
                  <a:schemeClr val="tx1">
                    <a:lumMod val="85000"/>
                    <a:lumOff val="15000"/>
                  </a:schemeClr>
                </a:solidFill>
                <a:ea typeface="宋体" panose="02010600030101010101" pitchFamily="2" charset="-122"/>
              </a:rPr>
              <a:t>于后端进行开发。 增加单元测试的真实性 通过随机数据</a:t>
            </a:r>
            <a:r>
              <a:rPr lang="en-US" altLang="zh-CN" sz="1400" b="1" dirty="0" smtClean="0">
                <a:solidFill>
                  <a:schemeClr val="tx1">
                    <a:lumMod val="85000"/>
                    <a:lumOff val="15000"/>
                  </a:schemeClr>
                </a:solidFill>
                <a:ea typeface="宋体" panose="02010600030101010101" pitchFamily="2" charset="-122"/>
              </a:rPr>
              <a:t>,</a:t>
            </a:r>
            <a:r>
              <a:rPr lang="zh-CN" altLang="en-US" sz="1400" b="1" dirty="0" smtClean="0">
                <a:solidFill>
                  <a:schemeClr val="tx1">
                    <a:lumMod val="85000"/>
                    <a:lumOff val="15000"/>
                  </a:schemeClr>
                </a:solidFill>
                <a:ea typeface="宋体" panose="02010600030101010101" pitchFamily="2" charset="-122"/>
              </a:rPr>
              <a:t>模拟各种场景。</a:t>
            </a:r>
            <a:endParaRPr sz="1400" b="1" dirty="0">
              <a:solidFill>
                <a:schemeClr val="tx1">
                  <a:lumMod val="85000"/>
                  <a:lumOff val="15000"/>
                </a:schemeClr>
              </a:solidFill>
              <a:latin typeface="Helvetica"/>
              <a:ea typeface="宋体" panose="02010600030101010101" pitchFamily="2" charset="-122"/>
              <a:cs typeface="Helvetica"/>
            </a:endParaRPr>
          </a:p>
          <a:p>
            <a:pPr marL="171450" indent="-171450">
              <a:buFont typeface="Arial" panose="020B0604020202020204" pitchFamily="34" charset="0"/>
              <a:buChar char="•"/>
            </a:pPr>
            <a:r>
              <a:rPr sz="1400" b="1" dirty="0" err="1" smtClean="0">
                <a:solidFill>
                  <a:schemeClr val="tx1">
                    <a:lumMod val="85000"/>
                    <a:lumOff val="15000"/>
                  </a:schemeClr>
                </a:solidFill>
                <a:latin typeface="Helvetica"/>
                <a:ea typeface="宋体" panose="02010600030101010101" pitchFamily="2" charset="-122"/>
                <a:cs typeface="Helvetica"/>
              </a:rPr>
              <a:t>安装依赖</a:t>
            </a:r>
            <a:r>
              <a:rPr lang="en-US" sz="1400" b="1" dirty="0" smtClean="0">
                <a:solidFill>
                  <a:schemeClr val="tx1">
                    <a:lumMod val="85000"/>
                    <a:lumOff val="15000"/>
                  </a:schemeClr>
                </a:solidFill>
                <a:latin typeface="Helvetica"/>
                <a:ea typeface="宋体" panose="02010600030101010101" pitchFamily="2" charset="-122"/>
                <a:cs typeface="Helvetica"/>
              </a:rPr>
              <a:t> </a:t>
            </a:r>
            <a:r>
              <a:rPr lang="en-US" altLang="zh-CN" sz="1400" dirty="0" err="1" smtClean="0"/>
              <a:t>npm</a:t>
            </a:r>
            <a:r>
              <a:rPr lang="en-US" altLang="zh-CN" sz="1400" dirty="0" smtClean="0"/>
              <a:t> </a:t>
            </a:r>
            <a:r>
              <a:rPr lang="en-US" altLang="zh-CN" sz="1400" dirty="0" smtClean="0"/>
              <a:t>install -D </a:t>
            </a:r>
            <a:r>
              <a:rPr lang="en-US" altLang="zh-CN" sz="1400" dirty="0" err="1" smtClean="0"/>
              <a:t>mockjs</a:t>
            </a:r>
            <a:r>
              <a:rPr lang="en-US" altLang="zh-CN" sz="1400" dirty="0" smtClean="0"/>
              <a:t> </a:t>
            </a:r>
            <a:r>
              <a:rPr lang="en-US" altLang="zh-CN" sz="1400" dirty="0" err="1" smtClean="0"/>
              <a:t>vite</a:t>
            </a:r>
            <a:r>
              <a:rPr lang="en-US" altLang="zh-CN" sz="1400" dirty="0" smtClean="0"/>
              <a:t>-</a:t>
            </a:r>
            <a:r>
              <a:rPr lang="en-US" altLang="zh-CN" sz="1400" dirty="0" err="1" smtClean="0"/>
              <a:t>plugin</a:t>
            </a:r>
            <a:r>
              <a:rPr lang="en-US" altLang="zh-CN" sz="1400" dirty="0" smtClean="0"/>
              <a:t>-mock</a:t>
            </a:r>
          </a:p>
          <a:p>
            <a:pPr marL="171450" indent="-171450">
              <a:buFont typeface="Arial" panose="020B0604020202020204" pitchFamily="34" charset="0"/>
              <a:buChar char="•"/>
            </a:pPr>
            <a:endParaRPr sz="1400" b="1"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buFont typeface="Arial" panose="020B0604020202020204" pitchFamily="34" charset="0"/>
            </a:pPr>
            <a:r>
              <a:rPr sz="1400" b="1" dirty="0" err="1">
                <a:solidFill>
                  <a:schemeClr val="tx1">
                    <a:lumMod val="85000"/>
                    <a:lumOff val="15000"/>
                  </a:schemeClr>
                </a:solidFill>
                <a:latin typeface="Helvetica"/>
                <a:ea typeface="宋体" panose="02010600030101010101" pitchFamily="2" charset="-122"/>
                <a:cs typeface="Helvetica"/>
              </a:rPr>
              <a:t>pnpm</a:t>
            </a:r>
            <a:r>
              <a:rPr sz="1400" b="1" dirty="0">
                <a:solidFill>
                  <a:schemeClr val="tx1">
                    <a:lumMod val="85000"/>
                    <a:lumOff val="15000"/>
                  </a:schemeClr>
                </a:solidFill>
                <a:latin typeface="Helvetica"/>
                <a:ea typeface="宋体" panose="02010600030101010101" pitchFamily="2" charset="-122"/>
                <a:cs typeface="Helvetica"/>
              </a:rPr>
              <a:t> </a:t>
            </a:r>
            <a:r>
              <a:rPr sz="1400" b="1" dirty="0" err="1">
                <a:solidFill>
                  <a:schemeClr val="tx1">
                    <a:lumMod val="85000"/>
                    <a:lumOff val="15000"/>
                  </a:schemeClr>
                </a:solidFill>
                <a:latin typeface="Helvetica"/>
                <a:ea typeface="宋体" panose="02010600030101010101" pitchFamily="2" charset="-122"/>
                <a:cs typeface="Helvetica"/>
              </a:rPr>
              <a:t>i</a:t>
            </a:r>
            <a:r>
              <a:rPr sz="1400" b="1" dirty="0">
                <a:solidFill>
                  <a:schemeClr val="tx1">
                    <a:lumMod val="85000"/>
                    <a:lumOff val="15000"/>
                  </a:schemeClr>
                </a:solidFill>
                <a:latin typeface="Helvetica"/>
                <a:ea typeface="宋体" panose="02010600030101010101" pitchFamily="2" charset="-122"/>
                <a:cs typeface="Helvetica"/>
              </a:rPr>
              <a:t> -D </a:t>
            </a:r>
            <a:r>
              <a:rPr sz="1400" b="1" dirty="0" err="1">
                <a:solidFill>
                  <a:schemeClr val="tx1">
                    <a:lumMod val="85000"/>
                    <a:lumOff val="15000"/>
                  </a:schemeClr>
                </a:solidFill>
                <a:latin typeface="Helvetica"/>
                <a:ea typeface="宋体" panose="02010600030101010101" pitchFamily="2" charset="-122"/>
                <a:cs typeface="Helvetica"/>
              </a:rPr>
              <a:t>vite</a:t>
            </a:r>
            <a:r>
              <a:rPr sz="1400" b="1" dirty="0">
                <a:solidFill>
                  <a:schemeClr val="tx1">
                    <a:lumMod val="85000"/>
                    <a:lumOff val="15000"/>
                  </a:schemeClr>
                </a:solidFill>
                <a:latin typeface="Helvetica"/>
                <a:ea typeface="宋体" panose="02010600030101010101" pitchFamily="2" charset="-122"/>
                <a:cs typeface="Helvetica"/>
              </a:rPr>
              <a:t>-</a:t>
            </a:r>
            <a:r>
              <a:rPr sz="1400" b="1" dirty="0" err="1">
                <a:solidFill>
                  <a:schemeClr val="tx1">
                    <a:lumMod val="85000"/>
                    <a:lumOff val="15000"/>
                  </a:schemeClr>
                </a:solidFill>
                <a:latin typeface="Helvetica"/>
                <a:ea typeface="宋体" panose="02010600030101010101" pitchFamily="2" charset="-122"/>
                <a:cs typeface="Helvetica"/>
              </a:rPr>
              <a:t>plugin</a:t>
            </a:r>
            <a:r>
              <a:rPr sz="1400" b="1" dirty="0">
                <a:solidFill>
                  <a:schemeClr val="tx1">
                    <a:lumMod val="85000"/>
                    <a:lumOff val="15000"/>
                  </a:schemeClr>
                </a:solidFill>
                <a:latin typeface="Helvetica"/>
                <a:ea typeface="宋体" panose="02010600030101010101" pitchFamily="2" charset="-122"/>
                <a:cs typeface="Helvetica"/>
              </a:rPr>
              <a:t>-mock </a:t>
            </a:r>
            <a:r>
              <a:rPr sz="1400" b="1" dirty="0" err="1">
                <a:solidFill>
                  <a:schemeClr val="tx1">
                    <a:lumMod val="85000"/>
                    <a:lumOff val="15000"/>
                  </a:schemeClr>
                </a:solidFill>
                <a:latin typeface="Helvetica"/>
                <a:ea typeface="宋体" panose="02010600030101010101" pitchFamily="2" charset="-122"/>
                <a:cs typeface="Helvetica"/>
              </a:rPr>
              <a:t>mockjs</a:t>
            </a:r>
            <a:r>
              <a:rPr sz="1400" b="1" dirty="0">
                <a:solidFill>
                  <a:schemeClr val="tx1">
                    <a:lumMod val="85000"/>
                    <a:lumOff val="15000"/>
                  </a:schemeClr>
                </a:solidFill>
                <a:latin typeface="Helvetica"/>
                <a:ea typeface="宋体" panose="02010600030101010101" pitchFamily="2" charset="-122"/>
                <a:cs typeface="Helvetica"/>
              </a:rPr>
              <a:t> @types/</a:t>
            </a:r>
            <a:r>
              <a:rPr sz="1400" b="1" dirty="0" err="1">
                <a:solidFill>
                  <a:schemeClr val="tx1">
                    <a:lumMod val="85000"/>
                    <a:lumOff val="15000"/>
                  </a:schemeClr>
                </a:solidFill>
                <a:latin typeface="Helvetica"/>
                <a:ea typeface="宋体" panose="02010600030101010101" pitchFamily="2" charset="-122"/>
                <a:cs typeface="Helvetica"/>
              </a:rPr>
              <a:t>mockjs</a:t>
            </a:r>
            <a:endParaRPr sz="1400" b="1" dirty="0">
              <a:solidFill>
                <a:schemeClr val="tx1">
                  <a:lumMod val="85000"/>
                  <a:lumOff val="15000"/>
                </a:schemeClr>
              </a:solidFill>
              <a:latin typeface="Helvetica"/>
              <a:ea typeface="宋体" panose="02010600030101010101" pitchFamily="2" charset="-122"/>
              <a:cs typeface="Helvetica"/>
            </a:endParaRPr>
          </a:p>
        </p:txBody>
      </p:sp>
      <p:pic>
        <p:nvPicPr>
          <p:cNvPr id="2" name="图片 1"/>
          <p:cNvPicPr>
            <a:picLocks noChangeAspect="1"/>
          </p:cNvPicPr>
          <p:nvPr/>
        </p:nvPicPr>
        <p:blipFill>
          <a:blip r:embed="rId4" cstate="print"/>
          <a:stretch>
            <a:fillRect/>
          </a:stretch>
        </p:blipFill>
        <p:spPr>
          <a:xfrm>
            <a:off x="1389380" y="1471295"/>
            <a:ext cx="6449695" cy="3364865"/>
          </a:xfrm>
          <a:prstGeom prst="rect">
            <a:avLst/>
          </a:prstGeom>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配置 proxy 跨域</a:t>
            </a:r>
          </a:p>
        </p:txBody>
      </p:sp>
      <p:sp>
        <p:nvSpPr>
          <p:cNvPr id="7" name="文本框 6"/>
          <p:cNvSpPr txBox="1"/>
          <p:nvPr/>
        </p:nvSpPr>
        <p:spPr>
          <a:xfrm>
            <a:off x="1447800" y="3573011"/>
            <a:ext cx="6545580" cy="1382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sz="1400" dirty="0">
                <a:solidFill>
                  <a:schemeClr val="tx1">
                    <a:lumMod val="85000"/>
                    <a:lumOff val="15000"/>
                  </a:schemeClr>
                </a:solidFill>
                <a:latin typeface="Helvetica"/>
                <a:cs typeface="Helvetica"/>
              </a:rPr>
              <a:t>这段配置</a:t>
            </a:r>
            <a:r>
              <a:rPr lang="zh-CN" sz="1400" dirty="0" smtClean="0">
                <a:solidFill>
                  <a:schemeClr val="tx1">
                    <a:lumMod val="85000"/>
                    <a:lumOff val="15000"/>
                  </a:schemeClr>
                </a:solidFill>
                <a:latin typeface="Helvetica"/>
                <a:cs typeface="Helvetica"/>
              </a:rPr>
              <a:t>代表去</a:t>
            </a:r>
            <a:r>
              <a:rPr lang="zh-CN" sz="1400" dirty="0">
                <a:solidFill>
                  <a:schemeClr val="tx1">
                    <a:lumMod val="85000"/>
                    <a:lumOff val="15000"/>
                  </a:schemeClr>
                </a:solidFill>
                <a:latin typeface="Helvetica"/>
                <a:cs typeface="Helvetica"/>
              </a:rPr>
              <a:t>匹配 /api 这个路径，假如发送的请求包含了这个路径，那么就将进行反向代理，将请求代理到 target 字段配置的路径。</a:t>
            </a:r>
          </a:p>
          <a:p>
            <a:pPr marL="0" marR="0" indent="0" algn="l" defTabSz="914400" rtl="0" fontAlgn="auto" latinLnBrk="0" hangingPunct="0">
              <a:lnSpc>
                <a:spcPct val="100000"/>
              </a:lnSpc>
              <a:spcBef>
                <a:spcPts val="0"/>
              </a:spcBef>
              <a:spcAft>
                <a:spcPts val="0"/>
              </a:spcAft>
              <a:buClrTx/>
              <a:buSzTx/>
              <a:buFontTx/>
              <a:buNone/>
            </a:pPr>
            <a:endParaRPr lang="zh-CN"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dirty="0">
                <a:solidFill>
                  <a:schemeClr val="tx1">
                    <a:lumMod val="85000"/>
                    <a:lumOff val="15000"/>
                  </a:schemeClr>
                </a:solidFill>
                <a:latin typeface="Helvetica"/>
                <a:cs typeface="Helvetica"/>
              </a:rPr>
              <a:t>直接采用这种反向代理的好处就是前端调用后端接口时不会产生跨域问题，但这只是开发环境配置好了反向代理，以后部署前端到线上环境的时候，需要采用 Nginx 或其他工具来实现线上环境的反向代理。</a:t>
            </a:r>
          </a:p>
        </p:txBody>
      </p:sp>
      <p:pic>
        <p:nvPicPr>
          <p:cNvPr id="3" name="图片 2"/>
          <p:cNvPicPr>
            <a:picLocks noChangeAspect="1"/>
          </p:cNvPicPr>
          <p:nvPr/>
        </p:nvPicPr>
        <p:blipFill>
          <a:blip r:embed="rId4" cstate="print"/>
          <a:stretch>
            <a:fillRect/>
          </a:stretch>
        </p:blipFill>
        <p:spPr>
          <a:xfrm>
            <a:off x="2531110" y="683895"/>
            <a:ext cx="3683000" cy="2766695"/>
          </a:xfrm>
          <a:prstGeom prst="rect">
            <a:avLst/>
          </a:prstGeom>
        </p:spPr>
      </p:pic>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Axios</a:t>
            </a:r>
          </a:p>
        </p:txBody>
      </p:sp>
      <p:sp>
        <p:nvSpPr>
          <p:cNvPr id="7" name="文本框 6"/>
          <p:cNvSpPr txBox="1"/>
          <p:nvPr/>
        </p:nvSpPr>
        <p:spPr>
          <a:xfrm>
            <a:off x="1447800" y="624071"/>
            <a:ext cx="6545580" cy="37522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b="1">
                <a:solidFill>
                  <a:schemeClr val="tx1">
                    <a:lumMod val="85000"/>
                    <a:lumOff val="15000"/>
                  </a:schemeClr>
                </a:solidFill>
                <a:latin typeface="Helvetica"/>
                <a:cs typeface="Helvetica"/>
              </a:rPr>
              <a:t>安装</a:t>
            </a:r>
            <a:endParaRPr sz="14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 pnpm install axios</a:t>
            </a: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en-US" altLang="zh-CN" sz="1400">
                <a:solidFill>
                  <a:schemeClr val="tx1">
                    <a:lumMod val="85000"/>
                    <a:lumOff val="15000"/>
                  </a:schemeClr>
                </a:solidFill>
                <a:latin typeface="Helvetica"/>
                <a:ea typeface="宋体" panose="02010600030101010101" pitchFamily="2" charset="-122"/>
                <a:cs typeface="Helvetica"/>
              </a:rPr>
              <a:t>utils/request.js </a:t>
            </a: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封装 axios ,开发者需要根据后台接口做修改。</a:t>
            </a: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service.interceptors.request.use 里可以设置请求头，比如设置 token</a:t>
            </a: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config.hideloading 是在 api 文件夹下的接口参数里设置service.interceptors.response.use 里可以对接口返回数据处理，比如 401 删除本地信息，重新登录</a:t>
            </a:r>
          </a:p>
          <a:p>
            <a:pPr marL="0" marR="0" indent="0" algn="l" defTabSz="914400" rtl="0" fontAlgn="auto" latinLnBrk="0" hangingPunct="0">
              <a:lnSpc>
                <a:spcPct val="100000"/>
              </a:lnSpc>
              <a:spcBef>
                <a:spcPts val="0"/>
              </a:spcBef>
              <a:spcAft>
                <a:spcPts val="0"/>
              </a:spcAft>
              <a:buClrTx/>
              <a:buSzTx/>
              <a:buFontTx/>
              <a:buNone/>
            </a:pPr>
            <a:endParaRPr lang="en-US" altLang="zh-CN" sz="1400">
              <a:solidFill>
                <a:schemeClr val="tx1">
                  <a:lumMod val="85000"/>
                  <a:lumOff val="15000"/>
                </a:schemeClr>
              </a:solidFill>
              <a:latin typeface="Helvetica"/>
              <a:ea typeface="宋体" panose="02010600030101010101" pitchFamily="2" charset="-122"/>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en-US" altLang="zh-CN" sz="1400">
                <a:solidFill>
                  <a:schemeClr val="tx1">
                    <a:lumMod val="85000"/>
                    <a:lumOff val="15000"/>
                  </a:schemeClr>
                </a:solidFill>
                <a:latin typeface="Helvetica"/>
                <a:ea typeface="宋体" panose="02010600030101010101" pitchFamily="2" charset="-122"/>
                <a:cs typeface="Helvetica"/>
              </a:rPr>
              <a:t>接口管理</a:t>
            </a: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在src/api 文件夹下统一管理接口</a:t>
            </a: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你可以建立多个模块对接接口</a:t>
            </a: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url 接口地址，请求的时候会拼接上 config 下的 baseApi</a:t>
            </a: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method 请求方法</a:t>
            </a: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data 请求参数 qs.stringify(params) 是对数据系列化操作</a:t>
            </a: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loading 默认 false,设置为 true 后，显示 loading ui 交互中有些接口需要让用户感知</a:t>
            </a: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643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Axios </a:t>
            </a:r>
            <a:r>
              <a:rPr lang="zh-CN" b="1">
                <a:solidFill>
                  <a:schemeClr val="tx1">
                    <a:lumMod val="85000"/>
                    <a:lumOff val="15000"/>
                  </a:schemeClr>
                </a:solidFill>
                <a:latin typeface="Helvetica"/>
                <a:cs typeface="Helvetica"/>
                <a:sym typeface="+mn-ea"/>
              </a:rPr>
              <a:t>如何调用</a:t>
            </a:r>
            <a:endParaRPr lang="zh-CN"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693420" y="952500"/>
            <a:ext cx="3656965" cy="2675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buFont typeface="Arial" panose="020B0604020202020204" pitchFamily="34" charset="0"/>
            </a:pPr>
            <a:endParaRPr lang="zh-CN" sz="14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b="1">
                <a:solidFill>
                  <a:schemeClr val="tx1">
                    <a:lumMod val="85000"/>
                    <a:lumOff val="15000"/>
                  </a:schemeClr>
                </a:solidFill>
                <a:latin typeface="Helvetica"/>
                <a:cs typeface="Helvetica"/>
              </a:rPr>
              <a:t>用 try catch 来捕获错误，既能捕获接口错误，也能捕获业务逻辑错误</a:t>
            </a: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onMounted(async () =&gt;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try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let res = await fetchUserInfo()</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console.log(res)</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 catch (error)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console.log(error)</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a:t>
            </a:r>
          </a:p>
        </p:txBody>
      </p:sp>
      <p:sp>
        <p:nvSpPr>
          <p:cNvPr id="2" name="文本框 1"/>
          <p:cNvSpPr txBox="1"/>
          <p:nvPr>
            <p:custDataLst>
              <p:tags r:id="rId1"/>
            </p:custDataLst>
          </p:nvPr>
        </p:nvSpPr>
        <p:spPr>
          <a:xfrm>
            <a:off x="4777105" y="1076960"/>
            <a:ext cx="3656965" cy="2675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buFont typeface="Arial" panose="020B0604020202020204" pitchFamily="34" charset="0"/>
            </a:pPr>
            <a:r>
              <a:rPr lang="zh-CN" sz="1400" b="1">
                <a:solidFill>
                  <a:schemeClr val="tx1">
                    <a:lumMod val="85000"/>
                    <a:lumOff val="15000"/>
                  </a:schemeClr>
                </a:solidFill>
                <a:latin typeface="Helvetica"/>
                <a:cs typeface="Helvetica"/>
              </a:rPr>
              <a:t>或者使用回调方式</a:t>
            </a: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onMounted(() =&gt;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fetchUserInfo().then((res) =&gt;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r>
              <a:rPr lang="en-US" altLang="zh-CN" sz="1400">
                <a:solidFill>
                  <a:schemeClr val="tx1">
                    <a:lumMod val="85000"/>
                    <a:lumOff val="15000"/>
                  </a:schemeClr>
                </a:solidFill>
                <a:latin typeface="Helvetica"/>
                <a:ea typeface="宋体" panose="02010600030101010101" pitchFamily="2" charset="-122"/>
                <a:cs typeface="Helvetica"/>
                <a:sym typeface="+mn-ea"/>
              </a:rPr>
              <a:t>console.log(res)</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.catch((</a:t>
            </a:r>
            <a:r>
              <a:rPr lang="en-US" altLang="zh-CN" sz="1400">
                <a:solidFill>
                  <a:schemeClr val="tx1">
                    <a:lumMod val="85000"/>
                    <a:lumOff val="15000"/>
                  </a:schemeClr>
                </a:solidFill>
                <a:latin typeface="Helvetica"/>
                <a:ea typeface="宋体" panose="02010600030101010101" pitchFamily="2" charset="-122"/>
                <a:cs typeface="Helvetica"/>
                <a:sym typeface="+mn-ea"/>
              </a:rPr>
              <a:t>error</a:t>
            </a:r>
            <a:r>
              <a:rPr lang="en-US" altLang="zh-CN" sz="1400">
                <a:solidFill>
                  <a:schemeClr val="tx1">
                    <a:lumMod val="85000"/>
                    <a:lumOff val="15000"/>
                  </a:schemeClr>
                </a:solidFill>
                <a:latin typeface="Helvetica"/>
                <a:ea typeface="宋体" panose="02010600030101010101" pitchFamily="2" charset="-122"/>
                <a:cs typeface="Helvetica"/>
              </a:rPr>
              <a:t>) =&gt;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r>
              <a:rPr lang="en-US" altLang="zh-CN" sz="1400">
                <a:solidFill>
                  <a:schemeClr val="tx1">
                    <a:lumMod val="85000"/>
                    <a:lumOff val="15000"/>
                  </a:schemeClr>
                </a:solidFill>
                <a:latin typeface="Helvetica"/>
                <a:ea typeface="宋体" panose="02010600030101010101" pitchFamily="2" charset="-122"/>
                <a:cs typeface="Helvetica"/>
                <a:sym typeface="+mn-ea"/>
              </a:rPr>
              <a:t>console.log(error)</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.finally(() =&gt;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ant design</a:t>
            </a:r>
          </a:p>
        </p:txBody>
      </p:sp>
      <p:sp>
        <p:nvSpPr>
          <p:cNvPr id="7" name="文本框 6"/>
          <p:cNvSpPr txBox="1"/>
          <p:nvPr/>
        </p:nvSpPr>
        <p:spPr>
          <a:xfrm>
            <a:off x="1447800" y="624071"/>
            <a:ext cx="6545580" cy="31064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dirty="0">
                <a:solidFill>
                  <a:schemeClr val="tx1">
                    <a:lumMod val="85000"/>
                    <a:lumOff val="15000"/>
                  </a:schemeClr>
                </a:solidFill>
                <a:latin typeface="Helvetica"/>
                <a:cs typeface="Helvetica"/>
              </a:rPr>
              <a:t>安装</a:t>
            </a:r>
          </a:p>
          <a:p>
            <a:pPr marL="0" marR="0" indent="0" algn="l" defTabSz="914400" rtl="0" fontAlgn="auto" latinLnBrk="0" hangingPunct="0">
              <a:lnSpc>
                <a:spcPct val="100000"/>
              </a:lnSpc>
              <a:spcBef>
                <a:spcPts val="0"/>
              </a:spcBef>
              <a:spcAft>
                <a:spcPts val="0"/>
              </a:spcAft>
              <a:buClrTx/>
              <a:buSzTx/>
              <a:buFontTx/>
              <a:buNone/>
            </a:pPr>
            <a:r>
              <a:rPr lang="en-US" altLang="zh-CN" sz="1400" dirty="0">
                <a:solidFill>
                  <a:schemeClr val="tx1">
                    <a:lumMod val="85000"/>
                    <a:lumOff val="15000"/>
                  </a:schemeClr>
                </a:solidFill>
                <a:latin typeface="Helvetica"/>
                <a:ea typeface="宋体" panose="02010600030101010101" pitchFamily="2" charset="-122"/>
                <a:cs typeface="Helvetica"/>
              </a:rPr>
              <a:t>$ </a:t>
            </a:r>
            <a:r>
              <a:rPr lang="en-US" altLang="zh-CN" sz="1400" dirty="0" err="1">
                <a:solidFill>
                  <a:schemeClr val="tx1">
                    <a:lumMod val="85000"/>
                    <a:lumOff val="15000"/>
                  </a:schemeClr>
                </a:solidFill>
                <a:latin typeface="Helvetica"/>
                <a:ea typeface="宋体" panose="02010600030101010101" pitchFamily="2" charset="-122"/>
                <a:cs typeface="Helvetica"/>
              </a:rPr>
              <a:t>pnpm</a:t>
            </a:r>
            <a:r>
              <a:rPr lang="en-US" altLang="zh-CN" sz="1400" dirty="0">
                <a:solidFill>
                  <a:schemeClr val="tx1">
                    <a:lumMod val="85000"/>
                    <a:lumOff val="15000"/>
                  </a:schemeClr>
                </a:solidFill>
                <a:latin typeface="Helvetica"/>
                <a:ea typeface="宋体" panose="02010600030101010101" pitchFamily="2" charset="-122"/>
                <a:cs typeface="Helvetica"/>
              </a:rPr>
              <a:t> install </a:t>
            </a:r>
            <a:r>
              <a:rPr sz="1400" dirty="0">
                <a:solidFill>
                  <a:schemeClr val="tx1">
                    <a:lumMod val="85000"/>
                    <a:lumOff val="15000"/>
                  </a:schemeClr>
                </a:solidFill>
                <a:latin typeface="Helvetica"/>
                <a:cs typeface="Helvetica"/>
                <a:sym typeface="+mn-ea"/>
              </a:rPr>
              <a:t>ant-design-</a:t>
            </a:r>
            <a:r>
              <a:rPr sz="1400" dirty="0" err="1">
                <a:solidFill>
                  <a:schemeClr val="tx1">
                    <a:lumMod val="85000"/>
                    <a:lumOff val="15000"/>
                  </a:schemeClr>
                </a:solidFill>
                <a:latin typeface="Helvetica"/>
                <a:cs typeface="Helvetica"/>
                <a:sym typeface="+mn-ea"/>
              </a:rPr>
              <a:t>vue</a:t>
            </a:r>
            <a:endParaRPr sz="1400" dirty="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en-US" altLang="zh-CN" sz="1400" dirty="0" err="1" smtClean="0">
                <a:solidFill>
                  <a:schemeClr val="tx1">
                    <a:lumMod val="85000"/>
                    <a:lumOff val="15000"/>
                  </a:schemeClr>
                </a:solidFill>
                <a:latin typeface="Helvetica"/>
                <a:ea typeface="宋体" panose="02010600030101010101" pitchFamily="2" charset="-122"/>
                <a:cs typeface="Helvetica"/>
              </a:rPr>
              <a:t>Main.ts全局完整注册</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 </a:t>
            </a:r>
            <a:r>
              <a:rPr lang="en-US" altLang="zh-CN" sz="1400" dirty="0" err="1">
                <a:solidFill>
                  <a:schemeClr val="tx1">
                    <a:lumMod val="85000"/>
                    <a:lumOff val="15000"/>
                  </a:schemeClr>
                </a:solidFill>
                <a:latin typeface="Helvetica"/>
                <a:ea typeface="宋体" panose="02010600030101010101" pitchFamily="2" charset="-122"/>
                <a:cs typeface="Helvetica"/>
              </a:rPr>
              <a:t>createApp</a:t>
            </a:r>
            <a:r>
              <a:rPr lang="en-US" altLang="zh-CN" sz="1400" dirty="0">
                <a:solidFill>
                  <a:schemeClr val="tx1">
                    <a:lumMod val="85000"/>
                    <a:lumOff val="15000"/>
                  </a:schemeClr>
                </a:solidFill>
                <a:latin typeface="Helvetica"/>
                <a:ea typeface="宋体" panose="02010600030101010101" pitchFamily="2" charset="-122"/>
                <a:cs typeface="Helvetica"/>
              </a:rPr>
              <a:t> } from '</a:t>
            </a:r>
            <a:r>
              <a:rPr lang="en-US" altLang="zh-CN" sz="1400" dirty="0" err="1">
                <a:solidFill>
                  <a:schemeClr val="tx1">
                    <a:lumMod val="85000"/>
                    <a:lumOff val="15000"/>
                  </a:schemeClr>
                </a:solidFill>
                <a:latin typeface="Helvetica"/>
                <a:ea typeface="宋体" panose="02010600030101010101" pitchFamily="2" charset="-122"/>
                <a:cs typeface="Helvetica"/>
              </a:rPr>
              <a:t>vue</a:t>
            </a:r>
            <a:r>
              <a:rPr lang="en-US" altLang="zh-CN" sz="1400" dirty="0">
                <a:solidFill>
                  <a:schemeClr val="tx1">
                    <a:lumMod val="85000"/>
                    <a:lumOff val="15000"/>
                  </a:schemeClr>
                </a:solidFill>
                <a:latin typeface="Helvetica"/>
                <a:ea typeface="宋体" panose="02010600030101010101" pitchFamily="2" charset="-122"/>
                <a:cs typeface="Helvetica"/>
              </a:rPr>
              <a:t>';</a:t>
            </a: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a:t>
            </a:r>
            <a:r>
              <a:rPr lang="en-US" altLang="zh-CN" sz="1400" dirty="0" err="1">
                <a:solidFill>
                  <a:schemeClr val="tx1">
                    <a:lumMod val="85000"/>
                    <a:lumOff val="15000"/>
                  </a:schemeClr>
                </a:solidFill>
                <a:latin typeface="Helvetica"/>
                <a:ea typeface="宋体" panose="02010600030101010101" pitchFamily="2" charset="-122"/>
                <a:cs typeface="Helvetica"/>
              </a:rPr>
              <a:t>Antd</a:t>
            </a:r>
            <a:r>
              <a:rPr lang="en-US" altLang="zh-CN" sz="1400" dirty="0">
                <a:solidFill>
                  <a:schemeClr val="tx1">
                    <a:lumMod val="85000"/>
                    <a:lumOff val="15000"/>
                  </a:schemeClr>
                </a:solidFill>
                <a:latin typeface="Helvetica"/>
                <a:ea typeface="宋体" panose="02010600030101010101" pitchFamily="2" charset="-122"/>
                <a:cs typeface="Helvetica"/>
              </a:rPr>
              <a:t> from 'ant-design-</a:t>
            </a:r>
            <a:r>
              <a:rPr lang="en-US" altLang="zh-CN" sz="1400" dirty="0" err="1">
                <a:solidFill>
                  <a:schemeClr val="tx1">
                    <a:lumMod val="85000"/>
                    <a:lumOff val="15000"/>
                  </a:schemeClr>
                </a:solidFill>
                <a:latin typeface="Helvetica"/>
                <a:ea typeface="宋体" panose="02010600030101010101" pitchFamily="2" charset="-122"/>
                <a:cs typeface="Helvetica"/>
              </a:rPr>
              <a:t>vue</a:t>
            </a:r>
            <a:r>
              <a:rPr lang="en-US" altLang="zh-CN" sz="1400" dirty="0">
                <a:solidFill>
                  <a:schemeClr val="tx1">
                    <a:lumMod val="85000"/>
                    <a:lumOff val="15000"/>
                  </a:schemeClr>
                </a:solidFill>
                <a:latin typeface="Helvetica"/>
                <a:ea typeface="宋体" panose="02010600030101010101" pitchFamily="2" charset="-122"/>
                <a:cs typeface="Helvetica"/>
              </a:rPr>
              <a:t>';</a:t>
            </a: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App from './App';</a:t>
            </a: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'ant-design-</a:t>
            </a:r>
            <a:r>
              <a:rPr lang="en-US" altLang="zh-CN" sz="1400" dirty="0" err="1">
                <a:solidFill>
                  <a:schemeClr val="tx1">
                    <a:lumMod val="85000"/>
                    <a:lumOff val="15000"/>
                  </a:schemeClr>
                </a:solidFill>
                <a:latin typeface="Helvetica"/>
                <a:ea typeface="宋体" panose="02010600030101010101" pitchFamily="2" charset="-122"/>
                <a:cs typeface="Helvetica"/>
              </a:rPr>
              <a:t>vue</a:t>
            </a:r>
            <a:r>
              <a:rPr lang="en-US" altLang="zh-CN" sz="1400" dirty="0">
                <a:solidFill>
                  <a:schemeClr val="tx1">
                    <a:lumMod val="85000"/>
                    <a:lumOff val="15000"/>
                  </a:schemeClr>
                </a:solidFill>
                <a:latin typeface="Helvetica"/>
                <a:ea typeface="宋体" panose="02010600030101010101" pitchFamily="2" charset="-122"/>
                <a:cs typeface="Helvetica"/>
              </a:rPr>
              <a:t>/dist/antd.css';</a:t>
            </a:r>
          </a:p>
          <a:p>
            <a:pPr marR="0" algn="l" defTabSz="914400" rtl="0" fontAlgn="auto" latinLnBrk="0" hangingPunct="0">
              <a:lnSpc>
                <a:spcPct val="100000"/>
              </a:lnSpc>
              <a:spcBef>
                <a:spcPts val="0"/>
              </a:spcBef>
              <a:spcAft>
                <a:spcPts val="0"/>
              </a:spcAft>
              <a:buClrTx/>
              <a:buSzTx/>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const app = </a:t>
            </a:r>
            <a:r>
              <a:rPr lang="en-US" altLang="zh-CN" sz="1400" dirty="0" err="1">
                <a:solidFill>
                  <a:schemeClr val="tx1">
                    <a:lumMod val="85000"/>
                    <a:lumOff val="15000"/>
                  </a:schemeClr>
                </a:solidFill>
                <a:latin typeface="Helvetica"/>
                <a:ea typeface="宋体" panose="02010600030101010101" pitchFamily="2" charset="-122"/>
                <a:cs typeface="Helvetica"/>
              </a:rPr>
              <a:t>createApp</a:t>
            </a:r>
            <a:r>
              <a:rPr lang="en-US" altLang="zh-CN" sz="1400" dirty="0">
                <a:solidFill>
                  <a:schemeClr val="tx1">
                    <a:lumMod val="85000"/>
                    <a:lumOff val="15000"/>
                  </a:schemeClr>
                </a:solidFill>
                <a:latin typeface="Helvetica"/>
                <a:ea typeface="宋体" panose="02010600030101010101" pitchFamily="2" charset="-122"/>
                <a:cs typeface="Helvetica"/>
              </a:rPr>
              <a:t>(App);</a:t>
            </a:r>
          </a:p>
          <a:p>
            <a:pPr marR="0" algn="l" defTabSz="914400" rtl="0" fontAlgn="auto" latinLnBrk="0" hangingPunct="0">
              <a:lnSpc>
                <a:spcPct val="100000"/>
              </a:lnSpc>
              <a:spcBef>
                <a:spcPts val="0"/>
              </a:spcBef>
              <a:spcAft>
                <a:spcPts val="0"/>
              </a:spcAft>
              <a:buClrTx/>
              <a:buSzTx/>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err="1">
                <a:solidFill>
                  <a:schemeClr val="tx1">
                    <a:lumMod val="85000"/>
                    <a:lumOff val="15000"/>
                  </a:schemeClr>
                </a:solidFill>
                <a:latin typeface="Helvetica"/>
                <a:ea typeface="宋体" panose="02010600030101010101" pitchFamily="2" charset="-122"/>
                <a:cs typeface="Helvetica"/>
              </a:rPr>
              <a:t>app.use</a:t>
            </a:r>
            <a:r>
              <a:rPr lang="en-US" altLang="zh-CN" sz="1400" dirty="0">
                <a:solidFill>
                  <a:schemeClr val="tx1">
                    <a:lumMod val="85000"/>
                    <a:lumOff val="15000"/>
                  </a:schemeClr>
                </a:solidFill>
                <a:latin typeface="Helvetica"/>
                <a:ea typeface="宋体" panose="02010600030101010101" pitchFamily="2" charset="-122"/>
                <a:cs typeface="Helvetica"/>
              </a:rPr>
              <a:t>(</a:t>
            </a:r>
            <a:r>
              <a:rPr lang="en-US" altLang="zh-CN" sz="1400" dirty="0" err="1">
                <a:solidFill>
                  <a:schemeClr val="tx1">
                    <a:lumMod val="85000"/>
                    <a:lumOff val="15000"/>
                  </a:schemeClr>
                </a:solidFill>
                <a:latin typeface="Helvetica"/>
                <a:ea typeface="宋体" panose="02010600030101010101" pitchFamily="2" charset="-122"/>
                <a:cs typeface="Helvetica"/>
              </a:rPr>
              <a:t>Antd</a:t>
            </a:r>
            <a:r>
              <a:rPr lang="en-US" altLang="zh-CN" sz="1400" dirty="0">
                <a:solidFill>
                  <a:schemeClr val="tx1">
                    <a:lumMod val="85000"/>
                    <a:lumOff val="15000"/>
                  </a:schemeClr>
                </a:solidFill>
                <a:latin typeface="Helvetica"/>
                <a:ea typeface="宋体" panose="02010600030101010101" pitchFamily="2" charset="-122"/>
                <a:cs typeface="Helvetica"/>
              </a:rPr>
              <a:t>).mount('#app');</a:t>
            </a:r>
          </a:p>
          <a:p>
            <a:pPr marR="0" algn="l" defTabSz="914400" rtl="0" fontAlgn="auto" latinLnBrk="0" hangingPunct="0">
              <a:lnSpc>
                <a:spcPct val="100000"/>
              </a:lnSpc>
              <a:spcBef>
                <a:spcPts val="0"/>
              </a:spcBef>
              <a:spcAft>
                <a:spcPts val="0"/>
              </a:spcAft>
              <a:buClrTx/>
              <a:buSzTx/>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err="1">
                <a:solidFill>
                  <a:schemeClr val="tx1">
                    <a:lumMod val="85000"/>
                    <a:lumOff val="15000"/>
                  </a:schemeClr>
                </a:solidFill>
                <a:latin typeface="Helvetica"/>
                <a:ea typeface="宋体" panose="02010600030101010101" pitchFamily="2" charset="-122"/>
                <a:cs typeface="Helvetica"/>
              </a:rPr>
              <a:t>以上代码便完成了</a:t>
            </a:r>
            <a:r>
              <a:rPr lang="en-US" altLang="zh-CN" sz="1400" dirty="0">
                <a:solidFill>
                  <a:schemeClr val="tx1">
                    <a:lumMod val="85000"/>
                    <a:lumOff val="15000"/>
                  </a:schemeClr>
                </a:solidFill>
                <a:latin typeface="Helvetica"/>
                <a:ea typeface="宋体" panose="02010600030101010101" pitchFamily="2" charset="-122"/>
                <a:cs typeface="Helvetica"/>
              </a:rPr>
              <a:t> </a:t>
            </a:r>
            <a:r>
              <a:rPr lang="en-US" altLang="zh-CN" sz="1400" dirty="0" err="1">
                <a:solidFill>
                  <a:schemeClr val="tx1">
                    <a:lumMod val="85000"/>
                    <a:lumOff val="15000"/>
                  </a:schemeClr>
                </a:solidFill>
                <a:latin typeface="Helvetica"/>
                <a:ea typeface="宋体" panose="02010600030101010101" pitchFamily="2" charset="-122"/>
                <a:cs typeface="Helvetica"/>
              </a:rPr>
              <a:t>Antd</a:t>
            </a:r>
            <a:r>
              <a:rPr lang="en-US" altLang="zh-CN" sz="1400" dirty="0">
                <a:solidFill>
                  <a:schemeClr val="tx1">
                    <a:lumMod val="85000"/>
                    <a:lumOff val="15000"/>
                  </a:schemeClr>
                </a:solidFill>
                <a:latin typeface="Helvetica"/>
                <a:ea typeface="宋体" panose="02010600030101010101" pitchFamily="2" charset="-122"/>
                <a:cs typeface="Helvetica"/>
              </a:rPr>
              <a:t> </a:t>
            </a:r>
            <a:r>
              <a:rPr lang="en-US" altLang="zh-CN" sz="1400" dirty="0" err="1">
                <a:solidFill>
                  <a:schemeClr val="tx1">
                    <a:lumMod val="85000"/>
                    <a:lumOff val="15000"/>
                  </a:schemeClr>
                </a:solidFill>
                <a:latin typeface="Helvetica"/>
                <a:ea typeface="宋体" panose="02010600030101010101" pitchFamily="2" charset="-122"/>
                <a:cs typeface="Helvetica"/>
              </a:rPr>
              <a:t>的全局注册</a:t>
            </a:r>
            <a:r>
              <a:rPr lang="en-US" altLang="zh-CN" sz="1400" dirty="0">
                <a:solidFill>
                  <a:schemeClr val="tx1">
                    <a:lumMod val="85000"/>
                    <a:lumOff val="15000"/>
                  </a:schemeClr>
                </a:solidFill>
                <a:latin typeface="Helvetica"/>
                <a:ea typeface="宋体" panose="02010600030101010101" pitchFamily="2" charset="-122"/>
                <a:cs typeface="Helvetica"/>
              </a:rPr>
              <a:t>。</a:t>
            </a:r>
            <a:r>
              <a:rPr lang="en-US" altLang="zh-CN" sz="1400" dirty="0" err="1">
                <a:solidFill>
                  <a:schemeClr val="tx1">
                    <a:lumMod val="85000"/>
                    <a:lumOff val="15000"/>
                  </a:schemeClr>
                </a:solidFill>
                <a:latin typeface="Helvetica"/>
                <a:ea typeface="宋体" panose="02010600030101010101" pitchFamily="2" charset="-122"/>
                <a:cs typeface="Helvetica"/>
              </a:rPr>
              <a:t>需要注意的是，样式文件需要单独引入</a:t>
            </a:r>
            <a:r>
              <a:rPr lang="en-US" altLang="zh-CN" sz="1400" dirty="0">
                <a:solidFill>
                  <a:schemeClr val="tx1">
                    <a:lumMod val="85000"/>
                    <a:lumOff val="15000"/>
                  </a:schemeClr>
                </a:solidFill>
                <a:latin typeface="Helvetica"/>
                <a:ea typeface="宋体" panose="02010600030101010101" pitchFamily="2" charset="-122"/>
                <a:cs typeface="Helvetica"/>
              </a:rPr>
              <a:t>。</a:t>
            </a: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2"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835785" y="1739900"/>
            <a:ext cx="2581275" cy="1197610"/>
          </a:xfrm>
          <a:prstGeom prst="rect">
            <a:avLst/>
          </a:prstGeom>
          <a:noFill/>
        </p:spPr>
        <p:txBody>
          <a:bodyPr wrap="square" lIns="91438" tIns="45719" rIns="91438" bIns="45719" rtlCol="0">
            <a:spAutoFit/>
          </a:bodyPr>
          <a:lstStyle/>
          <a:p>
            <a:pPr algn="l"/>
            <a:r>
              <a:rPr kumimoji="1" lang="zh-CN" altLang="en-US" sz="3600" b="1" dirty="0">
                <a:solidFill>
                  <a:schemeClr val="bg1"/>
                </a:solidFill>
                <a:latin typeface="思源黑体 CN Regular" pitchFamily="34" charset="-122"/>
                <a:ea typeface="思源黑体 CN Regular" pitchFamily="34" charset="-122"/>
              </a:rPr>
              <a:t>项目实践页面开发</a:t>
            </a:r>
          </a:p>
        </p:txBody>
      </p:sp>
      <p:sp>
        <p:nvSpPr>
          <p:cNvPr id="35" name="矩形 34"/>
          <p:cNvSpPr/>
          <p:nvPr/>
        </p:nvSpPr>
        <p:spPr>
          <a:xfrm>
            <a:off x="513741" y="1408648"/>
            <a:ext cx="1321889" cy="1936750"/>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3</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3"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7" name="object 7"/>
          <p:cNvSpPr txBox="1">
            <a:spLocks noGrp="1"/>
          </p:cNvSpPr>
          <p:nvPr>
            <p:ph type="title"/>
          </p:nvPr>
        </p:nvSpPr>
        <p:spPr>
          <a:xfrm>
            <a:off x="3603113" y="2069432"/>
            <a:ext cx="2528888" cy="425116"/>
          </a:xfrm>
          <a:prstGeom prst="rect">
            <a:avLst/>
          </a:prstGeom>
        </p:spPr>
        <p:txBody>
          <a:bodyPr vert="horz" wrap="square" lIns="0" tIns="9525" rIns="0" bIns="0" rtlCol="0">
            <a:spAutoFit/>
          </a:bodyPr>
          <a:lstStyle/>
          <a:p>
            <a:pPr marL="9525">
              <a:spcBef>
                <a:spcPts val="75"/>
              </a:spcBef>
            </a:pPr>
            <a:r>
              <a:rPr spc="-135" dirty="0" err="1" smtClean="0"/>
              <a:t>T</a:t>
            </a:r>
            <a:r>
              <a:rPr spc="-8" dirty="0" err="1" smtClean="0"/>
              <a:t>y</a:t>
            </a:r>
            <a:r>
              <a:rPr dirty="0" err="1" smtClean="0"/>
              <a:t>p</a:t>
            </a:r>
            <a:r>
              <a:rPr spc="4" dirty="0" err="1" smtClean="0"/>
              <a:t>e</a:t>
            </a:r>
            <a:r>
              <a:rPr spc="-4" dirty="0" err="1" smtClean="0"/>
              <a:t>S</a:t>
            </a:r>
            <a:r>
              <a:rPr dirty="0" err="1" smtClean="0"/>
              <a:t>c</a:t>
            </a:r>
            <a:r>
              <a:rPr spc="8" dirty="0" err="1" smtClean="0"/>
              <a:t>r</a:t>
            </a:r>
            <a:r>
              <a:rPr spc="-4" dirty="0" err="1" smtClean="0"/>
              <a:t>i</a:t>
            </a:r>
            <a:r>
              <a:rPr dirty="0" err="1" smtClean="0"/>
              <a:t>pt</a:t>
            </a:r>
            <a:endParaRPr dirty="0"/>
          </a:p>
        </p:txBody>
      </p:sp>
      <p:pic>
        <p:nvPicPr>
          <p:cNvPr id="8" name="图片 7" descr="标志-横排 [转换].png">
            <a:extLst>
              <a:ext uri="{FF2B5EF4-FFF2-40B4-BE49-F238E27FC236}">
                <a16:creationId xmlns:a16="http://schemas.microsoft.com/office/drawing/2014/main" xmlns="" id="{B20954F6-9734-E932-AB40-09A9FDFFFA8C}"/>
              </a:ext>
            </a:extLst>
          </p:cNvPr>
          <p:cNvPicPr>
            <a:picLocks noChangeAspect="1"/>
          </p:cNvPicPr>
          <p:nvPr/>
        </p:nvPicPr>
        <p:blipFill>
          <a:blip r:embed="rId2" cstate="print"/>
          <a:stretch>
            <a:fillRect/>
          </a:stretch>
        </p:blipFill>
        <p:spPr>
          <a:xfrm>
            <a:off x="7340634" y="263896"/>
            <a:ext cx="1533473" cy="360000"/>
          </a:xfrm>
          <a:prstGeom prst="rect">
            <a:avLst/>
          </a:prstGeom>
        </p:spPr>
      </p:pic>
      <p:sp>
        <p:nvSpPr>
          <p:cNvPr id="9" name="矩形 8">
            <a:extLst>
              <a:ext uri="{FF2B5EF4-FFF2-40B4-BE49-F238E27FC236}">
                <a16:creationId xmlns:a16="http://schemas.microsoft.com/office/drawing/2014/main" xmlns="" id="{48C9A241-720B-B999-038D-FC90FC552260}"/>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3" y="1026033"/>
            <a:ext cx="6420803" cy="579005"/>
          </a:xfrm>
          <a:prstGeom prst="rect">
            <a:avLst/>
          </a:prstGeom>
        </p:spPr>
        <p:txBody>
          <a:bodyPr vert="horz" wrap="square" lIns="0" tIns="9525" rIns="0" bIns="0" rtlCol="0">
            <a:spAutoFit/>
          </a:bodyPr>
          <a:lstStyle/>
          <a:p>
            <a:pPr marL="180975" indent="-171450">
              <a:spcBef>
                <a:spcPts val="1601"/>
              </a:spcBef>
              <a:buFont typeface="Wingdings"/>
              <a:buChar char=""/>
              <a:tabLst>
                <a:tab pos="180975" algn="l"/>
              </a:tabLst>
            </a:pPr>
            <a:r>
              <a:rPr sz="1350" dirty="0" err="1" smtClean="0">
                <a:solidFill>
                  <a:srgbClr val="404040"/>
                </a:solidFill>
                <a:latin typeface="微软雅黑"/>
                <a:cs typeface="微软雅黑"/>
              </a:rPr>
              <a:t>声明格式如下</a:t>
            </a:r>
            <a:r>
              <a:rPr sz="1350" dirty="0">
                <a:solidFill>
                  <a:srgbClr val="404040"/>
                </a:solidFill>
                <a:latin typeface="微软雅黑"/>
                <a:cs typeface="微软雅黑"/>
              </a:rPr>
              <a:t>：</a:t>
            </a:r>
            <a:endParaRPr sz="1350" dirty="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声明了类型后</a:t>
            </a:r>
            <a:r>
              <a:rPr sz="1350" spc="-11" dirty="0">
                <a:solidFill>
                  <a:srgbClr val="404040"/>
                </a:solidFill>
                <a:latin typeface="微软雅黑"/>
                <a:cs typeface="微软雅黑"/>
              </a:rPr>
              <a:t>TypeScript</a:t>
            </a:r>
            <a:r>
              <a:rPr sz="1350" dirty="0">
                <a:solidFill>
                  <a:srgbClr val="404040"/>
                </a:solidFill>
                <a:latin typeface="微软雅黑"/>
                <a:cs typeface="微软雅黑"/>
              </a:rPr>
              <a:t>就会进行</a:t>
            </a:r>
            <a:r>
              <a:rPr sz="1350" dirty="0">
                <a:solidFill>
                  <a:srgbClr val="FF0000"/>
                </a:solidFill>
                <a:latin typeface="微软雅黑"/>
                <a:cs typeface="微软雅黑"/>
              </a:rPr>
              <a:t>类型检测</a:t>
            </a:r>
            <a:r>
              <a:rPr sz="1350" dirty="0">
                <a:solidFill>
                  <a:srgbClr val="404040"/>
                </a:solidFill>
                <a:latin typeface="微软雅黑"/>
                <a:cs typeface="微软雅黑"/>
              </a:rPr>
              <a:t>，声明的类型可以称之为</a:t>
            </a:r>
            <a:r>
              <a:rPr sz="1350" dirty="0">
                <a:solidFill>
                  <a:srgbClr val="FF0000"/>
                </a:solidFill>
                <a:latin typeface="微软雅黑"/>
                <a:cs typeface="微软雅黑"/>
              </a:rPr>
              <a:t>类型注解</a:t>
            </a:r>
            <a:r>
              <a:rPr sz="1350" dirty="0">
                <a:solidFill>
                  <a:srgbClr val="404040"/>
                </a:solidFill>
                <a:latin typeface="微软雅黑"/>
                <a:cs typeface="微软雅黑"/>
              </a:rPr>
              <a:t>；</a:t>
            </a:r>
            <a:endParaRPr sz="1350" dirty="0">
              <a:latin typeface="微软雅黑"/>
              <a:cs typeface="微软雅黑"/>
            </a:endParaRPr>
          </a:p>
        </p:txBody>
      </p:sp>
      <p:sp>
        <p:nvSpPr>
          <p:cNvPr id="7" name="object 7"/>
          <p:cNvSpPr txBox="1"/>
          <p:nvPr/>
        </p:nvSpPr>
        <p:spPr>
          <a:xfrm>
            <a:off x="202934" y="2596515"/>
            <a:ext cx="6454140" cy="940642"/>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比如我们声明一个message，完整的写法如下：</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注意：这里的</a:t>
            </a:r>
            <a:r>
              <a:rPr sz="1350" spc="-4" dirty="0">
                <a:solidFill>
                  <a:srgbClr val="404040"/>
                </a:solidFill>
                <a:latin typeface="微软雅黑"/>
                <a:cs typeface="微软雅黑"/>
              </a:rPr>
              <a:t>string</a:t>
            </a:r>
            <a:r>
              <a:rPr sz="1350" dirty="0">
                <a:solidFill>
                  <a:srgbClr val="404040"/>
                </a:solidFill>
                <a:latin typeface="微软雅黑"/>
                <a:cs typeface="微软雅黑"/>
              </a:rPr>
              <a:t>是小写的，和</a:t>
            </a:r>
            <a:r>
              <a:rPr sz="1350" spc="-11" dirty="0">
                <a:solidFill>
                  <a:srgbClr val="404040"/>
                </a:solidFill>
                <a:latin typeface="微软雅黑"/>
                <a:cs typeface="微软雅黑"/>
              </a:rPr>
              <a:t>String</a:t>
            </a:r>
            <a:r>
              <a:rPr sz="1350" dirty="0">
                <a:solidFill>
                  <a:srgbClr val="404040"/>
                </a:solidFill>
                <a:latin typeface="微软雅黑"/>
                <a:cs typeface="微软雅黑"/>
              </a:rPr>
              <a:t>是有区别的</a:t>
            </a:r>
            <a:endParaRPr sz="1350">
              <a:latin typeface="微软雅黑"/>
              <a:cs typeface="微软雅黑"/>
            </a:endParaRPr>
          </a:p>
          <a:p>
            <a:pPr marL="411956" lvl="1" indent="-176213">
              <a:spcBef>
                <a:spcPts val="1241"/>
              </a:spcBef>
              <a:buFont typeface="Wingdings"/>
              <a:buChar char=""/>
              <a:tabLst>
                <a:tab pos="411956" algn="l"/>
              </a:tabLst>
            </a:pPr>
            <a:r>
              <a:rPr sz="1350" spc="-4" dirty="0">
                <a:solidFill>
                  <a:srgbClr val="404040"/>
                </a:solidFill>
                <a:latin typeface="微软雅黑"/>
                <a:cs typeface="微软雅黑"/>
              </a:rPr>
              <a:t>string</a:t>
            </a:r>
            <a:r>
              <a:rPr sz="1350" dirty="0">
                <a:solidFill>
                  <a:srgbClr val="404040"/>
                </a:solidFill>
                <a:latin typeface="微软雅黑"/>
                <a:cs typeface="微软雅黑"/>
              </a:rPr>
              <a:t>是</a:t>
            </a:r>
            <a:r>
              <a:rPr sz="1350" spc="-11" dirty="0">
                <a:solidFill>
                  <a:srgbClr val="404040"/>
                </a:solidFill>
                <a:latin typeface="微软雅黑"/>
                <a:cs typeface="微软雅黑"/>
              </a:rPr>
              <a:t>TypeScript</a:t>
            </a:r>
            <a:r>
              <a:rPr sz="1350" dirty="0">
                <a:solidFill>
                  <a:srgbClr val="404040"/>
                </a:solidFill>
                <a:latin typeface="微软雅黑"/>
                <a:cs typeface="微软雅黑"/>
              </a:rPr>
              <a:t>中定义的字符串类型</a:t>
            </a:r>
            <a:r>
              <a:rPr sz="1350" spc="-11" dirty="0">
                <a:solidFill>
                  <a:srgbClr val="404040"/>
                </a:solidFill>
                <a:latin typeface="微软雅黑"/>
                <a:cs typeface="微软雅黑"/>
              </a:rPr>
              <a:t>，String</a:t>
            </a:r>
            <a:r>
              <a:rPr sz="1350" dirty="0">
                <a:solidFill>
                  <a:srgbClr val="404040"/>
                </a:solidFill>
                <a:latin typeface="微软雅黑"/>
                <a:cs typeface="微软雅黑"/>
              </a:rPr>
              <a:t>是</a:t>
            </a:r>
            <a:r>
              <a:rPr sz="1350" spc="-4" dirty="0">
                <a:solidFill>
                  <a:srgbClr val="404040"/>
                </a:solidFill>
                <a:latin typeface="微软雅黑"/>
                <a:cs typeface="微软雅黑"/>
              </a:rPr>
              <a:t>ECMAScript</a:t>
            </a:r>
            <a:r>
              <a:rPr sz="1350" dirty="0">
                <a:solidFill>
                  <a:srgbClr val="404040"/>
                </a:solidFill>
                <a:latin typeface="微软雅黑"/>
                <a:cs typeface="微软雅黑"/>
              </a:rPr>
              <a:t>中定义的一个类</a:t>
            </a:r>
            <a:endParaRPr sz="1350">
              <a:latin typeface="微软雅黑"/>
              <a:cs typeface="微软雅黑"/>
            </a:endParaRPr>
          </a:p>
        </p:txBody>
      </p:sp>
      <p:sp>
        <p:nvSpPr>
          <p:cNvPr id="8" name="object 8"/>
          <p:cNvSpPr txBox="1"/>
          <p:nvPr/>
        </p:nvSpPr>
        <p:spPr>
          <a:xfrm>
            <a:off x="202934" y="4121277"/>
            <a:ext cx="4511516"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如果我们给mess</a:t>
            </a:r>
            <a:r>
              <a:rPr sz="1350" spc="4" dirty="0">
                <a:solidFill>
                  <a:srgbClr val="404040"/>
                </a:solidFill>
                <a:latin typeface="微软雅黑"/>
                <a:cs typeface="微软雅黑"/>
              </a:rPr>
              <a:t>a</a:t>
            </a:r>
            <a:r>
              <a:rPr sz="1350" spc="-4" dirty="0">
                <a:solidFill>
                  <a:srgbClr val="404040"/>
                </a:solidFill>
                <a:latin typeface="微软雅黑"/>
                <a:cs typeface="微软雅黑"/>
              </a:rPr>
              <a:t>g</a:t>
            </a:r>
            <a:r>
              <a:rPr sz="1350" dirty="0">
                <a:solidFill>
                  <a:srgbClr val="404040"/>
                </a:solidFill>
                <a:latin typeface="微软雅黑"/>
                <a:cs typeface="微软雅黑"/>
              </a:rPr>
              <a:t>e赋值其他类型的值，那么就会报错：</a:t>
            </a:r>
            <a:endParaRPr sz="1350">
              <a:latin typeface="微软雅黑"/>
              <a:cs typeface="微软雅黑"/>
            </a:endParaRPr>
          </a:p>
        </p:txBody>
      </p:sp>
      <p:sp>
        <p:nvSpPr>
          <p:cNvPr id="9" name="object 9"/>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变量的声明</a:t>
            </a:r>
          </a:p>
        </p:txBody>
      </p:sp>
      <p:sp>
        <p:nvSpPr>
          <p:cNvPr id="10" name="object 10"/>
          <p:cNvSpPr txBox="1"/>
          <p:nvPr/>
        </p:nvSpPr>
        <p:spPr>
          <a:xfrm>
            <a:off x="404922" y="2174132"/>
            <a:ext cx="3596640" cy="232756"/>
          </a:xfrm>
          <a:prstGeom prst="rect">
            <a:avLst/>
          </a:prstGeom>
          <a:ln w="9525">
            <a:solidFill>
              <a:srgbClr val="F0A22E"/>
            </a:solidFill>
          </a:ln>
        </p:spPr>
        <p:txBody>
          <a:bodyPr vert="horz" wrap="square" lIns="0" tIns="24765" rIns="0" bIns="0" rtlCol="0">
            <a:spAutoFit/>
          </a:bodyPr>
          <a:lstStyle/>
          <a:p>
            <a:pPr marL="68580">
              <a:spcBef>
                <a:spcPts val="195"/>
              </a:spcBef>
            </a:pPr>
            <a:r>
              <a:rPr sz="1350" spc="-4" dirty="0">
                <a:solidFill>
                  <a:srgbClr val="FF0000"/>
                </a:solidFill>
                <a:latin typeface="Consolas"/>
                <a:cs typeface="Consolas"/>
              </a:rPr>
              <a:t>var/let/const</a:t>
            </a:r>
            <a:r>
              <a:rPr sz="1350" spc="-23" dirty="0">
                <a:solidFill>
                  <a:srgbClr val="FF0000"/>
                </a:solidFill>
                <a:latin typeface="Consolas"/>
                <a:cs typeface="Consolas"/>
              </a:rPr>
              <a:t> </a:t>
            </a:r>
            <a:r>
              <a:rPr sz="1350" dirty="0">
                <a:solidFill>
                  <a:srgbClr val="FF0000"/>
                </a:solidFill>
                <a:latin typeface="等线 Light"/>
                <a:cs typeface="等线 Light"/>
              </a:rPr>
              <a:t>标识符</a:t>
            </a:r>
            <a:r>
              <a:rPr sz="1350" dirty="0">
                <a:solidFill>
                  <a:srgbClr val="FF0000"/>
                </a:solidFill>
                <a:latin typeface="Consolas"/>
                <a:cs typeface="Consolas"/>
              </a:rPr>
              <a:t>:</a:t>
            </a:r>
            <a:r>
              <a:rPr sz="1350" spc="-19" dirty="0">
                <a:solidFill>
                  <a:srgbClr val="FF0000"/>
                </a:solidFill>
                <a:latin typeface="Consolas"/>
                <a:cs typeface="Consolas"/>
              </a:rPr>
              <a:t> </a:t>
            </a:r>
            <a:r>
              <a:rPr sz="1350" dirty="0">
                <a:solidFill>
                  <a:srgbClr val="FF0000"/>
                </a:solidFill>
                <a:latin typeface="等线 Light"/>
                <a:cs typeface="等线 Light"/>
              </a:rPr>
              <a:t>数据类型</a:t>
            </a:r>
            <a:r>
              <a:rPr sz="1350" spc="356" dirty="0">
                <a:solidFill>
                  <a:srgbClr val="FF0000"/>
                </a:solidFill>
                <a:latin typeface="等线 Light"/>
                <a:cs typeface="等线 Light"/>
              </a:rPr>
              <a:t> </a:t>
            </a:r>
            <a:r>
              <a:rPr sz="1350" dirty="0">
                <a:solidFill>
                  <a:srgbClr val="FF0000"/>
                </a:solidFill>
                <a:latin typeface="Consolas"/>
                <a:cs typeface="Consolas"/>
              </a:rPr>
              <a:t>=</a:t>
            </a:r>
            <a:r>
              <a:rPr sz="1350" spc="-19" dirty="0">
                <a:solidFill>
                  <a:srgbClr val="FF0000"/>
                </a:solidFill>
                <a:latin typeface="Consolas"/>
                <a:cs typeface="Consolas"/>
              </a:rPr>
              <a:t> </a:t>
            </a:r>
            <a:r>
              <a:rPr sz="1350" dirty="0">
                <a:solidFill>
                  <a:srgbClr val="FF0000"/>
                </a:solidFill>
                <a:latin typeface="等线 Light"/>
                <a:cs typeface="等线 Light"/>
              </a:rPr>
              <a:t>赋值</a:t>
            </a:r>
            <a:r>
              <a:rPr sz="1350" dirty="0">
                <a:solidFill>
                  <a:srgbClr val="FF0000"/>
                </a:solidFill>
                <a:latin typeface="Consolas"/>
                <a:cs typeface="Consolas"/>
              </a:rPr>
              <a:t>;</a:t>
            </a:r>
            <a:endParaRPr sz="1350">
              <a:latin typeface="Consolas"/>
              <a:cs typeface="Consolas"/>
            </a:endParaRPr>
          </a:p>
        </p:txBody>
      </p:sp>
      <p:sp>
        <p:nvSpPr>
          <p:cNvPr id="11" name="object 11"/>
          <p:cNvSpPr/>
          <p:nvPr/>
        </p:nvSpPr>
        <p:spPr>
          <a:xfrm>
            <a:off x="531981" y="3682276"/>
            <a:ext cx="3342059" cy="282218"/>
          </a:xfrm>
          <a:prstGeom prst="rect">
            <a:avLst/>
          </a:prstGeom>
          <a:blipFill>
            <a:blip r:embed="rId2" cstate="print"/>
            <a:stretch>
              <a:fillRect/>
            </a:stretch>
          </a:blipFill>
        </p:spPr>
        <p:txBody>
          <a:bodyPr wrap="square" lIns="0" tIns="0" rIns="0" bIns="0" rtlCol="0"/>
          <a:lstStyle/>
          <a:p>
            <a:endParaRPr sz="1350"/>
          </a:p>
        </p:txBody>
      </p:sp>
      <p:sp>
        <p:nvSpPr>
          <p:cNvPr id="12" name="object 12"/>
          <p:cNvSpPr/>
          <p:nvPr/>
        </p:nvSpPr>
        <p:spPr>
          <a:xfrm>
            <a:off x="531981" y="4366753"/>
            <a:ext cx="3596177" cy="659299"/>
          </a:xfrm>
          <a:prstGeom prst="rect">
            <a:avLst/>
          </a:prstGeom>
          <a:blipFill>
            <a:blip r:embed="rId3" cstate="print"/>
            <a:stretch>
              <a:fillRect/>
            </a:stretch>
          </a:blipFill>
        </p:spPr>
        <p:txBody>
          <a:bodyPr wrap="square" lIns="0" tIns="0" rIns="0" bIns="0" rtlCol="0"/>
          <a:lstStyle/>
          <a:p>
            <a:endParaRPr sz="1350"/>
          </a:p>
        </p:txBody>
      </p:sp>
      <p:pic>
        <p:nvPicPr>
          <p:cNvPr id="13" name="图片 12" descr="标志-横排 [转换].png">
            <a:extLst>
              <a:ext uri="{FF2B5EF4-FFF2-40B4-BE49-F238E27FC236}">
                <a16:creationId xmlns:a16="http://schemas.microsoft.com/office/drawing/2014/main" xmlns="" id="{43F3A69A-A5C6-D686-A2DD-E3B666EE1EA1}"/>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4" name="矩形 13">
            <a:extLst>
              <a:ext uri="{FF2B5EF4-FFF2-40B4-BE49-F238E27FC236}">
                <a16:creationId xmlns:a16="http://schemas.microsoft.com/office/drawing/2014/main" xmlns="" id="{F5692AC5-FCCE-89DF-C2B1-226A61E58F63}"/>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3" y="1026033"/>
            <a:ext cx="6697028"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在</a:t>
            </a:r>
            <a:r>
              <a:rPr sz="1350" spc="-11" dirty="0">
                <a:solidFill>
                  <a:srgbClr val="404040"/>
                </a:solidFill>
                <a:latin typeface="微软雅黑"/>
                <a:cs typeface="微软雅黑"/>
              </a:rPr>
              <a:t>TypeScript</a:t>
            </a:r>
            <a:r>
              <a:rPr sz="1350" dirty="0">
                <a:solidFill>
                  <a:srgbClr val="404040"/>
                </a:solidFill>
                <a:latin typeface="微软雅黑"/>
                <a:cs typeface="微软雅黑"/>
              </a:rPr>
              <a:t>定义变量（标识符）和</a:t>
            </a:r>
            <a:r>
              <a:rPr sz="1350" spc="-8" dirty="0">
                <a:solidFill>
                  <a:srgbClr val="404040"/>
                </a:solidFill>
                <a:latin typeface="微软雅黑"/>
                <a:cs typeface="微软雅黑"/>
              </a:rPr>
              <a:t>ES6</a:t>
            </a:r>
            <a:r>
              <a:rPr sz="1350" dirty="0">
                <a:solidFill>
                  <a:srgbClr val="404040"/>
                </a:solidFill>
                <a:latin typeface="微软雅黑"/>
                <a:cs typeface="微软雅黑"/>
              </a:rPr>
              <a:t>之后一致，可以使用</a:t>
            </a:r>
            <a:r>
              <a:rPr sz="1350" spc="-8" dirty="0">
                <a:solidFill>
                  <a:srgbClr val="404040"/>
                </a:solidFill>
                <a:latin typeface="微软雅黑"/>
                <a:cs typeface="微软雅黑"/>
              </a:rPr>
              <a:t>var</a:t>
            </a:r>
            <a:r>
              <a:rPr sz="1350" dirty="0">
                <a:solidFill>
                  <a:srgbClr val="404040"/>
                </a:solidFill>
                <a:latin typeface="微软雅黑"/>
                <a:cs typeface="微软雅黑"/>
              </a:rPr>
              <a:t>、let、const来定义。</a:t>
            </a:r>
            <a:endParaRPr sz="1350">
              <a:latin typeface="微软雅黑"/>
              <a:cs typeface="微软雅黑"/>
            </a:endParaRPr>
          </a:p>
        </p:txBody>
      </p:sp>
      <p:sp>
        <p:nvSpPr>
          <p:cNvPr id="7" name="object 7"/>
          <p:cNvSpPr txBox="1"/>
          <p:nvPr/>
        </p:nvSpPr>
        <p:spPr>
          <a:xfrm>
            <a:off x="202934" y="2644521"/>
            <a:ext cx="8692991" cy="853311"/>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当然，在</a:t>
            </a:r>
            <a:r>
              <a:rPr sz="1350" spc="-4" dirty="0">
                <a:solidFill>
                  <a:srgbClr val="404040"/>
                </a:solidFill>
                <a:latin typeface="微软雅黑"/>
                <a:cs typeface="微软雅黑"/>
              </a:rPr>
              <a:t>tslint</a:t>
            </a:r>
            <a:r>
              <a:rPr sz="1350" dirty="0">
                <a:solidFill>
                  <a:srgbClr val="404040"/>
                </a:solidFill>
                <a:latin typeface="微软雅黑"/>
                <a:cs typeface="微软雅黑"/>
              </a:rPr>
              <a:t>中并不推荐使用</a:t>
            </a:r>
            <a:r>
              <a:rPr sz="1350" spc="-8" dirty="0">
                <a:solidFill>
                  <a:srgbClr val="404040"/>
                </a:solidFill>
                <a:latin typeface="微软雅黑"/>
                <a:cs typeface="微软雅黑"/>
              </a:rPr>
              <a:t>var</a:t>
            </a:r>
            <a:r>
              <a:rPr sz="1350" dirty="0">
                <a:solidFill>
                  <a:srgbClr val="404040"/>
                </a:solidFill>
                <a:latin typeface="微软雅黑"/>
                <a:cs typeface="微软雅黑"/>
              </a:rPr>
              <a:t>来声明变量：</a:t>
            </a:r>
            <a:endParaRPr sz="1350">
              <a:latin typeface="微软雅黑"/>
              <a:cs typeface="微软雅黑"/>
            </a:endParaRPr>
          </a:p>
          <a:p>
            <a:pPr marL="411956" marR="3810" lvl="1" indent="-176213">
              <a:lnSpc>
                <a:spcPct val="153300"/>
              </a:lnSpc>
              <a:spcBef>
                <a:spcPts val="288"/>
              </a:spcBef>
              <a:buFont typeface="Wingdings"/>
              <a:buChar char=""/>
              <a:tabLst>
                <a:tab pos="411956" algn="l"/>
              </a:tabLst>
            </a:pPr>
            <a:r>
              <a:rPr sz="1350" dirty="0">
                <a:solidFill>
                  <a:srgbClr val="404040"/>
                </a:solidFill>
                <a:latin typeface="微软雅黑"/>
                <a:cs typeface="微软雅黑"/>
              </a:rPr>
              <a:t>可见，在</a:t>
            </a:r>
            <a:r>
              <a:rPr sz="1350" spc="-79" dirty="0">
                <a:solidFill>
                  <a:srgbClr val="404040"/>
                </a:solidFill>
                <a:latin typeface="微软雅黑"/>
                <a:cs typeface="微软雅黑"/>
              </a:rPr>
              <a:t>T</a:t>
            </a:r>
            <a:r>
              <a:rPr sz="1350" spc="-4" dirty="0">
                <a:solidFill>
                  <a:srgbClr val="404040"/>
                </a:solidFill>
                <a:latin typeface="微软雅黑"/>
                <a:cs typeface="微软雅黑"/>
              </a:rPr>
              <a:t>y</a:t>
            </a:r>
            <a:r>
              <a:rPr sz="1350" dirty="0">
                <a:solidFill>
                  <a:srgbClr val="404040"/>
                </a:solidFill>
                <a:latin typeface="微软雅黑"/>
                <a:cs typeface="微软雅黑"/>
              </a:rPr>
              <a:t>pe</a:t>
            </a:r>
            <a:r>
              <a:rPr sz="1350" spc="-4" dirty="0">
                <a:solidFill>
                  <a:srgbClr val="404040"/>
                </a:solidFill>
                <a:latin typeface="微软雅黑"/>
                <a:cs typeface="微软雅黑"/>
              </a:rPr>
              <a:t>Sc</a:t>
            </a:r>
            <a:r>
              <a:rPr sz="1350" dirty="0">
                <a:solidFill>
                  <a:srgbClr val="404040"/>
                </a:solidFill>
                <a:latin typeface="微软雅黑"/>
                <a:cs typeface="微软雅黑"/>
              </a:rPr>
              <a:t>r</a:t>
            </a:r>
            <a:r>
              <a:rPr sz="1350" spc="-4" dirty="0">
                <a:solidFill>
                  <a:srgbClr val="404040"/>
                </a:solidFill>
                <a:latin typeface="微软雅黑"/>
                <a:cs typeface="微软雅黑"/>
              </a:rPr>
              <a:t>i</a:t>
            </a:r>
            <a:r>
              <a:rPr sz="1350" dirty="0">
                <a:solidFill>
                  <a:srgbClr val="404040"/>
                </a:solidFill>
                <a:latin typeface="微软雅黑"/>
                <a:cs typeface="微软雅黑"/>
              </a:rPr>
              <a:t>pt中并不建议再使用</a:t>
            </a:r>
            <a:r>
              <a:rPr sz="1350" spc="-23" dirty="0">
                <a:solidFill>
                  <a:srgbClr val="404040"/>
                </a:solidFill>
                <a:latin typeface="微软雅黑"/>
                <a:cs typeface="微软雅黑"/>
              </a:rPr>
              <a:t>v</a:t>
            </a:r>
            <a:r>
              <a:rPr sz="1350" dirty="0">
                <a:solidFill>
                  <a:srgbClr val="404040"/>
                </a:solidFill>
                <a:latin typeface="微软雅黑"/>
                <a:cs typeface="微软雅黑"/>
              </a:rPr>
              <a:t>ar关键字了，主要原因和</a:t>
            </a:r>
            <a:r>
              <a:rPr sz="1350" spc="-4" dirty="0">
                <a:solidFill>
                  <a:srgbClr val="404040"/>
                </a:solidFill>
                <a:latin typeface="微软雅黑"/>
                <a:cs typeface="微软雅黑"/>
              </a:rPr>
              <a:t>ES</a:t>
            </a:r>
            <a:r>
              <a:rPr sz="1350" spc="-8" dirty="0">
                <a:solidFill>
                  <a:srgbClr val="404040"/>
                </a:solidFill>
                <a:latin typeface="微软雅黑"/>
                <a:cs typeface="微软雅黑"/>
              </a:rPr>
              <a:t>6</a:t>
            </a:r>
            <a:r>
              <a:rPr sz="1350" dirty="0">
                <a:solidFill>
                  <a:srgbClr val="404040"/>
                </a:solidFill>
                <a:latin typeface="微软雅黑"/>
                <a:cs typeface="微软雅黑"/>
              </a:rPr>
              <a:t>升级后</a:t>
            </a:r>
            <a:r>
              <a:rPr sz="1350" spc="-4" dirty="0">
                <a:solidFill>
                  <a:srgbClr val="404040"/>
                </a:solidFill>
                <a:latin typeface="微软雅黑"/>
                <a:cs typeface="微软雅黑"/>
              </a:rPr>
              <a:t>l</a:t>
            </a:r>
            <a:r>
              <a:rPr sz="1350" spc="4" dirty="0">
                <a:solidFill>
                  <a:srgbClr val="404040"/>
                </a:solidFill>
                <a:latin typeface="微软雅黑"/>
                <a:cs typeface="微软雅黑"/>
              </a:rPr>
              <a:t>e</a:t>
            </a:r>
            <a:r>
              <a:rPr sz="1350" dirty="0">
                <a:solidFill>
                  <a:srgbClr val="404040"/>
                </a:solidFill>
                <a:latin typeface="微软雅黑"/>
                <a:cs typeface="微软雅黑"/>
              </a:rPr>
              <a:t>t和</a:t>
            </a:r>
            <a:r>
              <a:rPr sz="1350" spc="-23" dirty="0">
                <a:solidFill>
                  <a:srgbClr val="404040"/>
                </a:solidFill>
                <a:latin typeface="微软雅黑"/>
                <a:cs typeface="微软雅黑"/>
              </a:rPr>
              <a:t>v</a:t>
            </a:r>
            <a:r>
              <a:rPr sz="1350" dirty="0">
                <a:solidFill>
                  <a:srgbClr val="404040"/>
                </a:solidFill>
                <a:latin typeface="微软雅黑"/>
                <a:cs typeface="微软雅黑"/>
              </a:rPr>
              <a:t>ar的区别是一样的，</a:t>
            </a:r>
            <a:r>
              <a:rPr sz="1350" spc="-23" dirty="0">
                <a:solidFill>
                  <a:srgbClr val="404040"/>
                </a:solidFill>
                <a:latin typeface="微软雅黑"/>
                <a:cs typeface="微软雅黑"/>
              </a:rPr>
              <a:t>v</a:t>
            </a:r>
            <a:r>
              <a:rPr sz="1350" dirty="0">
                <a:solidFill>
                  <a:srgbClr val="404040"/>
                </a:solidFill>
                <a:latin typeface="微软雅黑"/>
                <a:cs typeface="微软雅黑"/>
              </a:rPr>
              <a:t>ar是没 有块级作用域的，会引起很多的问题，这里不再展开探讨。</a:t>
            </a:r>
            <a:endParaRPr sz="1350">
              <a:latin typeface="微软雅黑"/>
              <a:cs typeface="微软雅黑"/>
            </a:endParaRPr>
          </a:p>
        </p:txBody>
      </p:sp>
      <p:sp>
        <p:nvSpPr>
          <p:cNvPr id="8" name="object 8"/>
          <p:cNvSpPr txBox="1">
            <a:spLocks noGrp="1"/>
          </p:cNvSpPr>
          <p:nvPr>
            <p:ph type="title"/>
          </p:nvPr>
        </p:nvSpPr>
        <p:spPr>
          <a:xfrm>
            <a:off x="985043" y="214502"/>
            <a:ext cx="2762250" cy="425116"/>
          </a:xfrm>
          <a:prstGeom prst="rect">
            <a:avLst/>
          </a:prstGeom>
        </p:spPr>
        <p:txBody>
          <a:bodyPr vert="horz" wrap="square" lIns="0" tIns="9525" rIns="0" bIns="0" rtlCol="0">
            <a:spAutoFit/>
          </a:bodyPr>
          <a:lstStyle/>
          <a:p>
            <a:pPr marL="9525">
              <a:spcBef>
                <a:spcPts val="75"/>
              </a:spcBef>
            </a:pPr>
            <a:r>
              <a:rPr dirty="0"/>
              <a:t>声明变量的关键字</a:t>
            </a:r>
          </a:p>
        </p:txBody>
      </p:sp>
      <p:sp>
        <p:nvSpPr>
          <p:cNvPr id="9" name="object 9"/>
          <p:cNvSpPr/>
          <p:nvPr/>
        </p:nvSpPr>
        <p:spPr>
          <a:xfrm>
            <a:off x="483647" y="1404329"/>
            <a:ext cx="3857624" cy="904874"/>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412411" y="3770266"/>
            <a:ext cx="6058913" cy="736691"/>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a:extLst>
              <a:ext uri="{FF2B5EF4-FFF2-40B4-BE49-F238E27FC236}">
                <a16:creationId xmlns:a16="http://schemas.microsoft.com/office/drawing/2014/main" xmlns="" id="{D94EB6CC-9AA1-2650-800B-5550D65E60AA}"/>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a:extLst>
              <a:ext uri="{FF2B5EF4-FFF2-40B4-BE49-F238E27FC236}">
                <a16:creationId xmlns:a16="http://schemas.microsoft.com/office/drawing/2014/main" xmlns="" id="{E9FEF4AB-C7B1-388F-02D0-1838822B6B1C}"/>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0"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vue3生态圈技术</a:t>
            </a:r>
          </a:p>
        </p:txBody>
      </p:sp>
      <p:sp>
        <p:nvSpPr>
          <p:cNvPr id="2" name="圆角矩形 1"/>
          <p:cNvSpPr/>
          <p:nvPr/>
        </p:nvSpPr>
        <p:spPr>
          <a:xfrm>
            <a:off x="419100"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前端框架</a:t>
            </a:r>
            <a:r>
              <a:rPr kumimoji="0" lang="en-US" altLang="zh-CN" sz="1800" b="1" i="0" u="none" strike="noStrike" cap="none" spc="0" normalizeH="0" baseline="0">
                <a:ln>
                  <a:noFill/>
                </a:ln>
                <a:solidFill>
                  <a:srgbClr val="4C7DB9"/>
                </a:solidFill>
                <a:effectLst/>
                <a:uFillTx/>
                <a:latin typeface="+mj-lt"/>
                <a:ea typeface="+mj-ea"/>
                <a:cs typeface="+mj-cs"/>
                <a:sym typeface="Helvetica"/>
              </a:rPr>
              <a:t>vue3</a:t>
            </a:r>
          </a:p>
        </p:txBody>
      </p:sp>
      <p:sp>
        <p:nvSpPr>
          <p:cNvPr id="8" name="圆角矩形 7"/>
          <p:cNvSpPr/>
          <p:nvPr>
            <p:custDataLst>
              <p:tags r:id="rId1"/>
            </p:custDataLst>
          </p:nvPr>
        </p:nvSpPr>
        <p:spPr>
          <a:xfrm>
            <a:off x="2483485"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状态管理</a:t>
            </a:r>
            <a:r>
              <a:rPr kumimoji="0" lang="en-US" altLang="zh-CN" sz="1800" b="1" i="0" u="none" strike="noStrike" cap="none" spc="0" normalizeH="0" baseline="0">
                <a:ln>
                  <a:noFill/>
                </a:ln>
                <a:solidFill>
                  <a:srgbClr val="4C7DB9"/>
                </a:solidFill>
                <a:effectLst/>
                <a:uFillTx/>
                <a:latin typeface="+mj-lt"/>
                <a:ea typeface="+mj-ea"/>
                <a:cs typeface="+mj-cs"/>
                <a:sym typeface="Helvetica"/>
              </a:rPr>
              <a:t>Pinia</a:t>
            </a:r>
          </a:p>
        </p:txBody>
      </p:sp>
      <p:sp>
        <p:nvSpPr>
          <p:cNvPr id="9" name="圆角矩形 8"/>
          <p:cNvSpPr/>
          <p:nvPr>
            <p:custDataLst>
              <p:tags r:id="rId2"/>
            </p:custDataLst>
          </p:nvPr>
        </p:nvSpPr>
        <p:spPr>
          <a:xfrm>
            <a:off x="4547870"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路由工具</a:t>
            </a:r>
            <a:r>
              <a:rPr kumimoji="0" lang="en-US" altLang="zh-CN" sz="1800" b="1" i="0" u="none" strike="noStrike" cap="none" spc="0" normalizeH="0" baseline="0">
                <a:ln>
                  <a:noFill/>
                </a:ln>
                <a:solidFill>
                  <a:srgbClr val="4C7DB9"/>
                </a:solidFill>
                <a:effectLst/>
                <a:uFillTx/>
                <a:latin typeface="+mj-lt"/>
                <a:ea typeface="+mj-ea"/>
                <a:cs typeface="+mj-cs"/>
                <a:sym typeface="Helvetica"/>
              </a:rPr>
              <a:t>vue-router4</a:t>
            </a:r>
          </a:p>
        </p:txBody>
      </p:sp>
      <p:sp>
        <p:nvSpPr>
          <p:cNvPr id="10" name="圆角矩形 9"/>
          <p:cNvSpPr/>
          <p:nvPr>
            <p:custDataLst>
              <p:tags r:id="rId3"/>
            </p:custDataLst>
          </p:nvPr>
        </p:nvSpPr>
        <p:spPr>
          <a:xfrm>
            <a:off x="6612255"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构建工具</a:t>
            </a:r>
            <a:r>
              <a:rPr kumimoji="0" lang="en-US" altLang="zh-CN" sz="1800" b="1" i="0" u="none" strike="noStrike" cap="none" spc="0" normalizeH="0" baseline="0">
                <a:ln>
                  <a:noFill/>
                </a:ln>
                <a:solidFill>
                  <a:srgbClr val="4C7DB9"/>
                </a:solidFill>
                <a:effectLst/>
                <a:uFillTx/>
                <a:latin typeface="+mj-lt"/>
                <a:ea typeface="+mj-ea"/>
                <a:cs typeface="+mj-cs"/>
                <a:sym typeface="Helvetica"/>
              </a:rPr>
              <a:t>vite</a:t>
            </a:r>
          </a:p>
        </p:txBody>
      </p:sp>
      <p:sp>
        <p:nvSpPr>
          <p:cNvPr id="11" name="圆角矩形 10"/>
          <p:cNvSpPr/>
          <p:nvPr>
            <p:custDataLst>
              <p:tags r:id="rId4"/>
            </p:custDataLst>
          </p:nvPr>
        </p:nvSpPr>
        <p:spPr>
          <a:xfrm>
            <a:off x="419100"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编程语言typescript</a:t>
            </a:r>
          </a:p>
        </p:txBody>
      </p:sp>
      <p:sp>
        <p:nvSpPr>
          <p:cNvPr id="12" name="圆角矩形 11"/>
          <p:cNvSpPr/>
          <p:nvPr>
            <p:custDataLst>
              <p:tags r:id="rId5"/>
            </p:custDataLst>
          </p:nvPr>
        </p:nvSpPr>
        <p:spPr>
          <a:xfrm>
            <a:off x="2483485"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HTTP 工具axios</a:t>
            </a:r>
          </a:p>
        </p:txBody>
      </p:sp>
      <p:sp>
        <p:nvSpPr>
          <p:cNvPr id="13" name="圆角矩形 12"/>
          <p:cNvSpPr/>
          <p:nvPr>
            <p:custDataLst>
              <p:tags r:id="rId6"/>
            </p:custDataLst>
          </p:nvPr>
        </p:nvSpPr>
        <p:spPr>
          <a:xfrm>
            <a:off x="4547870"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CSS 预编译less</a:t>
            </a:r>
          </a:p>
        </p:txBody>
      </p:sp>
      <p:sp>
        <p:nvSpPr>
          <p:cNvPr id="14" name="圆角矩形 13"/>
          <p:cNvSpPr/>
          <p:nvPr>
            <p:custDataLst>
              <p:tags r:id="rId7"/>
            </p:custDataLst>
          </p:nvPr>
        </p:nvSpPr>
        <p:spPr>
          <a:xfrm>
            <a:off x="6612255"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UI 框架ant design</a:t>
            </a: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3" y="918591"/>
            <a:ext cx="8074343" cy="635911"/>
          </a:xfrm>
          <a:prstGeom prst="rect">
            <a:avLst/>
          </a:prstGeom>
        </p:spPr>
        <p:txBody>
          <a:bodyPr vert="horz" wrap="square" lIns="0" tIns="116681" rIns="0" bIns="0" rtlCol="0">
            <a:spAutoFit/>
          </a:bodyPr>
          <a:lstStyle/>
          <a:p>
            <a:pPr marL="180975" indent="-171450">
              <a:spcBef>
                <a:spcPts val="919"/>
              </a:spcBef>
              <a:buFont typeface="Wingdings"/>
              <a:buChar char=""/>
              <a:tabLst>
                <a:tab pos="180975" algn="l"/>
              </a:tabLst>
            </a:pPr>
            <a:r>
              <a:rPr sz="1350" dirty="0">
                <a:solidFill>
                  <a:srgbClr val="404040"/>
                </a:solidFill>
                <a:latin typeface="微软雅黑"/>
                <a:cs typeface="微软雅黑"/>
              </a:rPr>
              <a:t>数字类型是我们开发中经常使用的类型</a:t>
            </a:r>
            <a:r>
              <a:rPr sz="1350" spc="-11" dirty="0">
                <a:solidFill>
                  <a:srgbClr val="404040"/>
                </a:solidFill>
                <a:latin typeface="微软雅黑"/>
                <a:cs typeface="微软雅黑"/>
              </a:rPr>
              <a:t>，TypeScript</a:t>
            </a:r>
            <a:r>
              <a:rPr sz="1350" dirty="0">
                <a:solidFill>
                  <a:srgbClr val="404040"/>
                </a:solidFill>
                <a:latin typeface="微软雅黑"/>
                <a:cs typeface="微软雅黑"/>
              </a:rPr>
              <a:t>和</a:t>
            </a:r>
            <a:r>
              <a:rPr sz="1350" spc="-8" dirty="0">
                <a:solidFill>
                  <a:srgbClr val="404040"/>
                </a:solidFill>
                <a:latin typeface="微软雅黑"/>
                <a:cs typeface="微软雅黑"/>
              </a:rPr>
              <a:t>JavaScript</a:t>
            </a:r>
            <a:r>
              <a:rPr sz="1350" dirty="0">
                <a:solidFill>
                  <a:srgbClr val="404040"/>
                </a:solidFill>
                <a:latin typeface="微软雅黑"/>
                <a:cs typeface="微软雅黑"/>
              </a:rPr>
              <a:t>一样，不区分整数类型</a:t>
            </a:r>
            <a:r>
              <a:rPr sz="1350" spc="-4" dirty="0">
                <a:solidFill>
                  <a:srgbClr val="404040"/>
                </a:solidFill>
                <a:latin typeface="微软雅黑"/>
                <a:cs typeface="微软雅黑"/>
              </a:rPr>
              <a:t>（int）</a:t>
            </a:r>
            <a:r>
              <a:rPr sz="1350" dirty="0">
                <a:solidFill>
                  <a:srgbClr val="404040"/>
                </a:solidFill>
                <a:latin typeface="微软雅黑"/>
                <a:cs typeface="微软雅黑"/>
              </a:rPr>
              <a:t>和浮点型</a:t>
            </a:r>
            <a:endParaRPr sz="1350">
              <a:latin typeface="微软雅黑"/>
              <a:cs typeface="微软雅黑"/>
            </a:endParaRPr>
          </a:p>
          <a:p>
            <a:pPr marL="180975">
              <a:spcBef>
                <a:spcPts val="848"/>
              </a:spcBef>
            </a:pPr>
            <a:r>
              <a:rPr sz="1350" spc="-4" dirty="0">
                <a:solidFill>
                  <a:srgbClr val="404040"/>
                </a:solidFill>
                <a:latin typeface="微软雅黑"/>
                <a:cs typeface="微软雅黑"/>
              </a:rPr>
              <a:t>（double），</a:t>
            </a:r>
            <a:r>
              <a:rPr sz="1350" dirty="0">
                <a:solidFill>
                  <a:srgbClr val="404040"/>
                </a:solidFill>
                <a:latin typeface="微软雅黑"/>
                <a:cs typeface="微软雅黑"/>
              </a:rPr>
              <a:t>统一为</a:t>
            </a:r>
            <a:r>
              <a:rPr sz="1350" spc="-4" dirty="0">
                <a:solidFill>
                  <a:srgbClr val="404040"/>
                </a:solidFill>
                <a:latin typeface="微软雅黑"/>
                <a:cs typeface="微软雅黑"/>
              </a:rPr>
              <a:t>number</a:t>
            </a:r>
            <a:r>
              <a:rPr sz="1350" dirty="0">
                <a:solidFill>
                  <a:srgbClr val="404040"/>
                </a:solidFill>
                <a:latin typeface="微软雅黑"/>
                <a:cs typeface="微软雅黑"/>
              </a:rPr>
              <a:t>类型。</a:t>
            </a:r>
            <a:endParaRPr sz="1350">
              <a:latin typeface="微软雅黑"/>
              <a:cs typeface="微软雅黑"/>
            </a:endParaRPr>
          </a:p>
        </p:txBody>
      </p:sp>
      <p:sp>
        <p:nvSpPr>
          <p:cNvPr id="7" name="object 7"/>
          <p:cNvSpPr txBox="1"/>
          <p:nvPr/>
        </p:nvSpPr>
        <p:spPr>
          <a:xfrm>
            <a:off x="202934" y="2838831"/>
            <a:ext cx="8661559" cy="607089"/>
          </a:xfrm>
          <a:prstGeom prst="rect">
            <a:avLst/>
          </a:prstGeom>
        </p:spPr>
        <p:txBody>
          <a:bodyPr vert="horz" wrap="square" lIns="0" tIns="9525" rIns="0" bIns="0" rtlCol="0">
            <a:spAutoFit/>
          </a:bodyPr>
          <a:lstStyle/>
          <a:p>
            <a:pPr marL="180975" marR="3810" indent="-171450">
              <a:lnSpc>
                <a:spcPct val="153300"/>
              </a:lnSpc>
              <a:spcBef>
                <a:spcPts val="75"/>
              </a:spcBef>
              <a:buFont typeface="Wingdings"/>
              <a:buChar char=""/>
              <a:tabLst>
                <a:tab pos="180975" algn="l"/>
              </a:tabLst>
            </a:pPr>
            <a:r>
              <a:rPr sz="1350" dirty="0">
                <a:solidFill>
                  <a:srgbClr val="404040"/>
                </a:solidFill>
                <a:latin typeface="微软雅黑"/>
                <a:cs typeface="微软雅黑"/>
              </a:rPr>
              <a:t>如果你学习过</a:t>
            </a:r>
            <a:r>
              <a:rPr sz="1350" spc="-4" dirty="0">
                <a:solidFill>
                  <a:srgbClr val="404040"/>
                </a:solidFill>
                <a:latin typeface="微软雅黑"/>
                <a:cs typeface="微软雅黑"/>
              </a:rPr>
              <a:t>ES</a:t>
            </a:r>
            <a:r>
              <a:rPr sz="1350" spc="-8" dirty="0">
                <a:solidFill>
                  <a:srgbClr val="404040"/>
                </a:solidFill>
                <a:latin typeface="微软雅黑"/>
                <a:cs typeface="微软雅黑"/>
              </a:rPr>
              <a:t>6</a:t>
            </a:r>
            <a:r>
              <a:rPr sz="1350" dirty="0">
                <a:solidFill>
                  <a:srgbClr val="404040"/>
                </a:solidFill>
                <a:latin typeface="微软雅黑"/>
                <a:cs typeface="微软雅黑"/>
              </a:rPr>
              <a:t>应该知道，</a:t>
            </a:r>
            <a:r>
              <a:rPr sz="1350" spc="-4" dirty="0">
                <a:solidFill>
                  <a:srgbClr val="404040"/>
                </a:solidFill>
                <a:latin typeface="微软雅黑"/>
                <a:cs typeface="微软雅黑"/>
              </a:rPr>
              <a:t>ES</a:t>
            </a:r>
            <a:r>
              <a:rPr sz="1350" spc="-8" dirty="0">
                <a:solidFill>
                  <a:srgbClr val="404040"/>
                </a:solidFill>
                <a:latin typeface="微软雅黑"/>
                <a:cs typeface="微软雅黑"/>
              </a:rPr>
              <a:t>6</a:t>
            </a:r>
            <a:r>
              <a:rPr sz="1350" dirty="0">
                <a:solidFill>
                  <a:srgbClr val="404040"/>
                </a:solidFill>
                <a:latin typeface="微软雅黑"/>
                <a:cs typeface="微软雅黑"/>
              </a:rPr>
              <a:t>新增了二进制和八进制的表示方法，而</a:t>
            </a:r>
            <a:r>
              <a:rPr sz="1350" spc="-79" dirty="0">
                <a:solidFill>
                  <a:srgbClr val="404040"/>
                </a:solidFill>
                <a:latin typeface="微软雅黑"/>
                <a:cs typeface="微软雅黑"/>
              </a:rPr>
              <a:t>T</a:t>
            </a:r>
            <a:r>
              <a:rPr sz="1350" spc="-4" dirty="0">
                <a:solidFill>
                  <a:srgbClr val="404040"/>
                </a:solidFill>
                <a:latin typeface="微软雅黑"/>
                <a:cs typeface="微软雅黑"/>
              </a:rPr>
              <a:t>y</a:t>
            </a:r>
            <a:r>
              <a:rPr sz="1350" dirty="0">
                <a:solidFill>
                  <a:srgbClr val="404040"/>
                </a:solidFill>
                <a:latin typeface="微软雅黑"/>
                <a:cs typeface="微软雅黑"/>
              </a:rPr>
              <a:t>pe</a:t>
            </a:r>
            <a:r>
              <a:rPr sz="1350" spc="-4" dirty="0">
                <a:solidFill>
                  <a:srgbClr val="404040"/>
                </a:solidFill>
                <a:latin typeface="微软雅黑"/>
                <a:cs typeface="微软雅黑"/>
              </a:rPr>
              <a:t>Sc</a:t>
            </a:r>
            <a:r>
              <a:rPr sz="1350" dirty="0">
                <a:solidFill>
                  <a:srgbClr val="404040"/>
                </a:solidFill>
                <a:latin typeface="微软雅黑"/>
                <a:cs typeface="微软雅黑"/>
              </a:rPr>
              <a:t>r</a:t>
            </a:r>
            <a:r>
              <a:rPr sz="1350" spc="-4" dirty="0">
                <a:solidFill>
                  <a:srgbClr val="404040"/>
                </a:solidFill>
                <a:latin typeface="微软雅黑"/>
                <a:cs typeface="微软雅黑"/>
              </a:rPr>
              <a:t>i</a:t>
            </a:r>
            <a:r>
              <a:rPr sz="1350" dirty="0">
                <a:solidFill>
                  <a:srgbClr val="404040"/>
                </a:solidFill>
                <a:latin typeface="微软雅黑"/>
                <a:cs typeface="微软雅黑"/>
              </a:rPr>
              <a:t>pt也是支持二进制、八进制、十 六进制的表示：</a:t>
            </a:r>
            <a:endParaRPr sz="1350">
              <a:latin typeface="微软雅黑"/>
              <a:cs typeface="微软雅黑"/>
            </a:endParaRPr>
          </a:p>
        </p:txBody>
      </p:sp>
      <p:sp>
        <p:nvSpPr>
          <p:cNvPr id="8" name="object 8"/>
          <p:cNvSpPr txBox="1">
            <a:spLocks noGrp="1"/>
          </p:cNvSpPr>
          <p:nvPr>
            <p:ph type="title"/>
          </p:nvPr>
        </p:nvSpPr>
        <p:spPr>
          <a:xfrm>
            <a:off x="985043" y="214502"/>
            <a:ext cx="4882991"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34" dirty="0"/>
              <a:t> </a:t>
            </a:r>
            <a:r>
              <a:rPr dirty="0"/>
              <a:t>–</a:t>
            </a:r>
            <a:r>
              <a:rPr spc="-26" dirty="0"/>
              <a:t> </a:t>
            </a:r>
            <a:r>
              <a:rPr dirty="0"/>
              <a:t>number类型</a:t>
            </a:r>
          </a:p>
        </p:txBody>
      </p:sp>
      <p:sp>
        <p:nvSpPr>
          <p:cNvPr id="9" name="object 9"/>
          <p:cNvSpPr/>
          <p:nvPr/>
        </p:nvSpPr>
        <p:spPr>
          <a:xfrm>
            <a:off x="541507" y="1730105"/>
            <a:ext cx="1924454" cy="779736"/>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541506" y="3588939"/>
            <a:ext cx="2620489" cy="1354865"/>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a:extLst>
              <a:ext uri="{FF2B5EF4-FFF2-40B4-BE49-F238E27FC236}">
                <a16:creationId xmlns:a16="http://schemas.microsoft.com/office/drawing/2014/main" xmlns="" id="{C3BEE1F7-B46D-8E6E-E168-6FEDD1163FBE}"/>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a:extLst>
              <a:ext uri="{FF2B5EF4-FFF2-40B4-BE49-F238E27FC236}">
                <a16:creationId xmlns:a16="http://schemas.microsoft.com/office/drawing/2014/main" xmlns="" id="{4ACDBA20-8285-9DC2-4E7A-F08E1B037858}"/>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3" name="object 9"/>
          <p:cNvSpPr/>
          <p:nvPr/>
        </p:nvSpPr>
        <p:spPr>
          <a:xfrm>
            <a:off x="3483010" y="1730105"/>
            <a:ext cx="3857624" cy="904874"/>
          </a:xfrm>
          <a:prstGeom prst="rect">
            <a:avLst/>
          </a:prstGeom>
          <a:blipFill>
            <a:blip r:embed="rId5" cstate="print"/>
            <a:stretch>
              <a:fillRect/>
            </a:stretch>
          </a:blipFill>
        </p:spPr>
        <p:txBody>
          <a:bodyPr wrap="square" lIns="0" tIns="0" rIns="0" bIns="0" rtlCol="0"/>
          <a:lstStyle/>
          <a:p>
            <a:endParaRPr sz="135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4145756"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boolean类型只有两个取值：true和</a:t>
            </a:r>
            <a:r>
              <a:rPr sz="1350" spc="-4" dirty="0">
                <a:solidFill>
                  <a:srgbClr val="404040"/>
                </a:solidFill>
                <a:latin typeface="微软雅黑"/>
                <a:cs typeface="微软雅黑"/>
              </a:rPr>
              <a:t>false，</a:t>
            </a:r>
            <a:r>
              <a:rPr sz="1350" dirty="0">
                <a:solidFill>
                  <a:srgbClr val="404040"/>
                </a:solidFill>
                <a:latin typeface="微软雅黑"/>
                <a:cs typeface="微软雅黑"/>
              </a:rPr>
              <a:t>非常简单</a:t>
            </a:r>
            <a:endParaRPr sz="1350">
              <a:latin typeface="微软雅黑"/>
              <a:cs typeface="微软雅黑"/>
            </a:endParaRPr>
          </a:p>
        </p:txBody>
      </p:sp>
      <p:sp>
        <p:nvSpPr>
          <p:cNvPr id="7" name="object 7"/>
          <p:cNvSpPr txBox="1">
            <a:spLocks noGrp="1"/>
          </p:cNvSpPr>
          <p:nvPr>
            <p:ph type="title"/>
          </p:nvPr>
        </p:nvSpPr>
        <p:spPr>
          <a:xfrm>
            <a:off x="985043" y="214502"/>
            <a:ext cx="4926806"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6" dirty="0"/>
              <a:t> </a:t>
            </a:r>
            <a:r>
              <a:rPr dirty="0"/>
              <a:t>–</a:t>
            </a:r>
            <a:r>
              <a:rPr spc="-23" dirty="0"/>
              <a:t> </a:t>
            </a:r>
            <a:r>
              <a:rPr spc="-4" dirty="0"/>
              <a:t>boolean</a:t>
            </a:r>
            <a:r>
              <a:rPr dirty="0"/>
              <a:t>类型</a:t>
            </a:r>
          </a:p>
        </p:txBody>
      </p:sp>
      <p:sp>
        <p:nvSpPr>
          <p:cNvPr id="8" name="object 8"/>
          <p:cNvSpPr/>
          <p:nvPr/>
        </p:nvSpPr>
        <p:spPr>
          <a:xfrm>
            <a:off x="430449" y="1415274"/>
            <a:ext cx="2538919" cy="866141"/>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494D4A67-71DD-7B06-417E-8EAAF83C2F41}"/>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C353FC24-2306-2C3D-3691-638FC2A1C43F}"/>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4775835"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str</a:t>
            </a:r>
            <a:r>
              <a:rPr sz="1350" spc="-4" dirty="0">
                <a:solidFill>
                  <a:srgbClr val="404040"/>
                </a:solidFill>
                <a:latin typeface="微软雅黑"/>
                <a:cs typeface="微软雅黑"/>
              </a:rPr>
              <a:t>i</a:t>
            </a:r>
            <a:r>
              <a:rPr sz="1350" dirty="0">
                <a:solidFill>
                  <a:srgbClr val="404040"/>
                </a:solidFill>
                <a:latin typeface="微软雅黑"/>
                <a:cs typeface="微软雅黑"/>
              </a:rPr>
              <a:t>n</a:t>
            </a:r>
            <a:r>
              <a:rPr sz="1350" spc="-4" dirty="0">
                <a:solidFill>
                  <a:srgbClr val="404040"/>
                </a:solidFill>
                <a:latin typeface="微软雅黑"/>
                <a:cs typeface="微软雅黑"/>
              </a:rPr>
              <a:t>g</a:t>
            </a:r>
            <a:r>
              <a:rPr sz="1350" dirty="0">
                <a:solidFill>
                  <a:srgbClr val="404040"/>
                </a:solidFill>
                <a:latin typeface="微软雅黑"/>
                <a:cs typeface="微软雅黑"/>
              </a:rPr>
              <a:t>类型是字符串类型，可以使用单引号或者双引号表示：</a:t>
            </a:r>
            <a:endParaRPr sz="1350">
              <a:latin typeface="微软雅黑"/>
              <a:cs typeface="微软雅黑"/>
            </a:endParaRPr>
          </a:p>
        </p:txBody>
      </p:sp>
      <p:sp>
        <p:nvSpPr>
          <p:cNvPr id="7" name="object 7"/>
          <p:cNvSpPr txBox="1"/>
          <p:nvPr/>
        </p:nvSpPr>
        <p:spPr>
          <a:xfrm>
            <a:off x="202934" y="2244471"/>
            <a:ext cx="4083844"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同时也支持</a:t>
            </a:r>
            <a:r>
              <a:rPr sz="1350" spc="-4" dirty="0">
                <a:solidFill>
                  <a:srgbClr val="404040"/>
                </a:solidFill>
                <a:latin typeface="微软雅黑"/>
                <a:cs typeface="微软雅黑"/>
              </a:rPr>
              <a:t>ES</a:t>
            </a:r>
            <a:r>
              <a:rPr sz="1350" spc="-8" dirty="0">
                <a:solidFill>
                  <a:srgbClr val="404040"/>
                </a:solidFill>
                <a:latin typeface="微软雅黑"/>
                <a:cs typeface="微软雅黑"/>
              </a:rPr>
              <a:t>6</a:t>
            </a:r>
            <a:r>
              <a:rPr sz="1350" dirty="0">
                <a:solidFill>
                  <a:srgbClr val="404040"/>
                </a:solidFill>
                <a:latin typeface="微软雅黑"/>
                <a:cs typeface="微软雅黑"/>
              </a:rPr>
              <a:t>的模板字符串来拼接变量和字符串：</a:t>
            </a:r>
            <a:endParaRPr sz="1350">
              <a:latin typeface="微软雅黑"/>
              <a:cs typeface="微软雅黑"/>
            </a:endParaRPr>
          </a:p>
        </p:txBody>
      </p:sp>
      <p:sp>
        <p:nvSpPr>
          <p:cNvPr id="8" name="object 8"/>
          <p:cNvSpPr txBox="1">
            <a:spLocks noGrp="1"/>
          </p:cNvSpPr>
          <p:nvPr>
            <p:ph type="title"/>
          </p:nvPr>
        </p:nvSpPr>
        <p:spPr>
          <a:xfrm>
            <a:off x="985043" y="214502"/>
            <a:ext cx="4535329"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6" dirty="0"/>
              <a:t> </a:t>
            </a:r>
            <a:r>
              <a:rPr dirty="0"/>
              <a:t>–</a:t>
            </a:r>
            <a:r>
              <a:rPr spc="-23" dirty="0"/>
              <a:t> </a:t>
            </a:r>
            <a:r>
              <a:rPr spc="-4" dirty="0"/>
              <a:t>string</a:t>
            </a:r>
            <a:r>
              <a:rPr dirty="0"/>
              <a:t>类型</a:t>
            </a:r>
          </a:p>
        </p:txBody>
      </p:sp>
      <p:sp>
        <p:nvSpPr>
          <p:cNvPr id="9" name="object 9"/>
          <p:cNvSpPr/>
          <p:nvPr/>
        </p:nvSpPr>
        <p:spPr>
          <a:xfrm>
            <a:off x="462773" y="1368155"/>
            <a:ext cx="3389379" cy="717406"/>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462773" y="2627119"/>
            <a:ext cx="6606803" cy="1462346"/>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a:extLst>
              <a:ext uri="{FF2B5EF4-FFF2-40B4-BE49-F238E27FC236}">
                <a16:creationId xmlns:a16="http://schemas.microsoft.com/office/drawing/2014/main" xmlns="" id="{6E94CA69-A6C2-9A71-316B-C3B544358EC8}"/>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a:extLst>
              <a:ext uri="{FF2B5EF4-FFF2-40B4-BE49-F238E27FC236}">
                <a16:creationId xmlns:a16="http://schemas.microsoft.com/office/drawing/2014/main" xmlns="" id="{536F675D-F0D6-A74A-3FE1-FB8AB3765230}"/>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3448050"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数组类型的定义也非常简单，有两种方式：</a:t>
            </a:r>
            <a:endParaRPr sz="1350">
              <a:latin typeface="微软雅黑"/>
              <a:cs typeface="微软雅黑"/>
            </a:endParaRPr>
          </a:p>
        </p:txBody>
      </p:sp>
      <p:sp>
        <p:nvSpPr>
          <p:cNvPr id="7" name="object 7"/>
          <p:cNvSpPr txBox="1"/>
          <p:nvPr/>
        </p:nvSpPr>
        <p:spPr>
          <a:xfrm>
            <a:off x="202934" y="3044571"/>
            <a:ext cx="3448050"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如果添加其他类型到数组中，那么会报错：</a:t>
            </a:r>
            <a:endParaRPr sz="1350">
              <a:latin typeface="微软雅黑"/>
              <a:cs typeface="微软雅黑"/>
            </a:endParaRPr>
          </a:p>
        </p:txBody>
      </p:sp>
      <p:sp>
        <p:nvSpPr>
          <p:cNvPr id="8" name="object 8"/>
          <p:cNvSpPr txBox="1">
            <a:spLocks noGrp="1"/>
          </p:cNvSpPr>
          <p:nvPr>
            <p:ph type="title"/>
          </p:nvPr>
        </p:nvSpPr>
        <p:spPr>
          <a:xfrm>
            <a:off x="985043" y="214502"/>
            <a:ext cx="4469606"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30" dirty="0"/>
              <a:t> </a:t>
            </a:r>
            <a:r>
              <a:rPr dirty="0"/>
              <a:t>–</a:t>
            </a:r>
            <a:r>
              <a:rPr spc="-23" dirty="0"/>
              <a:t> </a:t>
            </a:r>
            <a:r>
              <a:rPr spc="-4" dirty="0"/>
              <a:t>Array</a:t>
            </a:r>
            <a:r>
              <a:rPr dirty="0"/>
              <a:t>类型</a:t>
            </a:r>
          </a:p>
        </p:txBody>
      </p:sp>
      <p:sp>
        <p:nvSpPr>
          <p:cNvPr id="9" name="object 9"/>
          <p:cNvSpPr/>
          <p:nvPr/>
        </p:nvSpPr>
        <p:spPr>
          <a:xfrm>
            <a:off x="417884" y="1394452"/>
            <a:ext cx="5090402" cy="1343739"/>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417884" y="3482225"/>
            <a:ext cx="6692230" cy="1187441"/>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a:extLst>
              <a:ext uri="{FF2B5EF4-FFF2-40B4-BE49-F238E27FC236}">
                <a16:creationId xmlns:a16="http://schemas.microsoft.com/office/drawing/2014/main" xmlns="" id="{8B8DB0FD-FE2B-7F9C-4DDC-EB5157A44D8F}"/>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a:extLst>
              <a:ext uri="{FF2B5EF4-FFF2-40B4-BE49-F238E27FC236}">
                <a16:creationId xmlns:a16="http://schemas.microsoft.com/office/drawing/2014/main" xmlns="" id="{CD8C2C86-6D82-2C0E-C35B-5BA4241FC02C}"/>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3274219"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spc="4" dirty="0">
                <a:solidFill>
                  <a:srgbClr val="404040"/>
                </a:solidFill>
                <a:latin typeface="微软雅黑"/>
                <a:cs typeface="微软雅黑"/>
              </a:rPr>
              <a:t>o</a:t>
            </a:r>
            <a:r>
              <a:rPr sz="1350" dirty="0">
                <a:solidFill>
                  <a:srgbClr val="404040"/>
                </a:solidFill>
                <a:latin typeface="微软雅黑"/>
                <a:cs typeface="微软雅黑"/>
              </a:rPr>
              <a:t>b</a:t>
            </a:r>
            <a:r>
              <a:rPr sz="1350" spc="-8" dirty="0">
                <a:solidFill>
                  <a:srgbClr val="404040"/>
                </a:solidFill>
                <a:latin typeface="微软雅黑"/>
                <a:cs typeface="微软雅黑"/>
              </a:rPr>
              <a:t>j</a:t>
            </a:r>
            <a:r>
              <a:rPr sz="1350" dirty="0">
                <a:solidFill>
                  <a:srgbClr val="404040"/>
                </a:solidFill>
                <a:latin typeface="微软雅黑"/>
                <a:cs typeface="微软雅黑"/>
              </a:rPr>
              <a:t>e</a:t>
            </a:r>
            <a:r>
              <a:rPr sz="1350" spc="-4" dirty="0">
                <a:solidFill>
                  <a:srgbClr val="404040"/>
                </a:solidFill>
                <a:latin typeface="微软雅黑"/>
                <a:cs typeface="微软雅黑"/>
              </a:rPr>
              <a:t>c</a:t>
            </a:r>
            <a:r>
              <a:rPr sz="1350" spc="4" dirty="0">
                <a:solidFill>
                  <a:srgbClr val="404040"/>
                </a:solidFill>
                <a:latin typeface="微软雅黑"/>
                <a:cs typeface="微软雅黑"/>
              </a:rPr>
              <a:t>t</a:t>
            </a:r>
            <a:r>
              <a:rPr sz="1350" dirty="0">
                <a:solidFill>
                  <a:srgbClr val="404040"/>
                </a:solidFill>
                <a:latin typeface="微软雅黑"/>
                <a:cs typeface="微软雅黑"/>
              </a:rPr>
              <a:t>对象类型可以用于描述一个对象：</a:t>
            </a:r>
            <a:endParaRPr sz="1350">
              <a:latin typeface="微软雅黑"/>
              <a:cs typeface="微软雅黑"/>
            </a:endParaRPr>
          </a:p>
        </p:txBody>
      </p:sp>
      <p:sp>
        <p:nvSpPr>
          <p:cNvPr id="7" name="object 7"/>
          <p:cNvSpPr txBox="1"/>
          <p:nvPr/>
        </p:nvSpPr>
        <p:spPr>
          <a:xfrm>
            <a:off x="202934" y="2644521"/>
            <a:ext cx="4362450"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但是从m</a:t>
            </a:r>
            <a:r>
              <a:rPr sz="1350" spc="-4" dirty="0">
                <a:solidFill>
                  <a:srgbClr val="404040"/>
                </a:solidFill>
                <a:latin typeface="微软雅黑"/>
                <a:cs typeface="微软雅黑"/>
              </a:rPr>
              <a:t>yi</a:t>
            </a:r>
            <a:r>
              <a:rPr sz="1350" dirty="0">
                <a:solidFill>
                  <a:srgbClr val="404040"/>
                </a:solidFill>
                <a:latin typeface="微软雅黑"/>
                <a:cs typeface="微软雅黑"/>
              </a:rPr>
              <a:t>nf</a:t>
            </a:r>
            <a:r>
              <a:rPr sz="1350" spc="4" dirty="0">
                <a:solidFill>
                  <a:srgbClr val="404040"/>
                </a:solidFill>
                <a:latin typeface="微软雅黑"/>
                <a:cs typeface="微软雅黑"/>
              </a:rPr>
              <a:t>o</a:t>
            </a:r>
            <a:r>
              <a:rPr sz="1350" dirty="0">
                <a:solidFill>
                  <a:srgbClr val="404040"/>
                </a:solidFill>
                <a:latin typeface="微软雅黑"/>
                <a:cs typeface="微软雅黑"/>
              </a:rPr>
              <a:t>中我们不能获取数据，也不能设置数据：</a:t>
            </a:r>
            <a:endParaRPr sz="1350">
              <a:latin typeface="微软雅黑"/>
              <a:cs typeface="微软雅黑"/>
            </a:endParaRPr>
          </a:p>
        </p:txBody>
      </p:sp>
      <p:sp>
        <p:nvSpPr>
          <p:cNvPr id="8" name="object 8"/>
          <p:cNvSpPr txBox="1">
            <a:spLocks noGrp="1"/>
          </p:cNvSpPr>
          <p:nvPr>
            <p:ph type="title"/>
          </p:nvPr>
        </p:nvSpPr>
        <p:spPr>
          <a:xfrm>
            <a:off x="985043" y="214502"/>
            <a:ext cx="4659154"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6" dirty="0"/>
              <a:t> </a:t>
            </a:r>
            <a:r>
              <a:rPr dirty="0"/>
              <a:t>–</a:t>
            </a:r>
            <a:r>
              <a:rPr spc="-19" dirty="0"/>
              <a:t> </a:t>
            </a:r>
            <a:r>
              <a:rPr spc="-4" dirty="0"/>
              <a:t>Object</a:t>
            </a:r>
            <a:r>
              <a:rPr dirty="0"/>
              <a:t>类型</a:t>
            </a:r>
          </a:p>
        </p:txBody>
      </p:sp>
      <p:sp>
        <p:nvSpPr>
          <p:cNvPr id="9" name="object 9"/>
          <p:cNvSpPr/>
          <p:nvPr/>
        </p:nvSpPr>
        <p:spPr>
          <a:xfrm>
            <a:off x="455072" y="1360009"/>
            <a:ext cx="2616435" cy="1211741"/>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455072" y="2984520"/>
            <a:ext cx="2441338" cy="453392"/>
          </a:xfrm>
          <a:prstGeom prst="rect">
            <a:avLst/>
          </a:prstGeom>
          <a:blipFill>
            <a:blip r:embed="rId3" cstate="print"/>
            <a:stretch>
              <a:fillRect/>
            </a:stretch>
          </a:blipFill>
        </p:spPr>
        <p:txBody>
          <a:bodyPr wrap="square" lIns="0" tIns="0" rIns="0" bIns="0" rtlCol="0"/>
          <a:lstStyle/>
          <a:p>
            <a:endParaRPr sz="1350"/>
          </a:p>
        </p:txBody>
      </p:sp>
      <p:sp>
        <p:nvSpPr>
          <p:cNvPr id="11" name="object 11"/>
          <p:cNvSpPr/>
          <p:nvPr/>
        </p:nvSpPr>
        <p:spPr>
          <a:xfrm>
            <a:off x="455071" y="3572572"/>
            <a:ext cx="6383777" cy="1318821"/>
          </a:xfrm>
          <a:prstGeom prst="rect">
            <a:avLst/>
          </a:prstGeom>
          <a:blipFill>
            <a:blip r:embed="rId4" cstate="print"/>
            <a:stretch>
              <a:fillRect/>
            </a:stretch>
          </a:blipFill>
        </p:spPr>
        <p:txBody>
          <a:bodyPr wrap="square" lIns="0" tIns="0" rIns="0" bIns="0" rtlCol="0"/>
          <a:lstStyle/>
          <a:p>
            <a:endParaRPr sz="1350"/>
          </a:p>
        </p:txBody>
      </p:sp>
      <p:pic>
        <p:nvPicPr>
          <p:cNvPr id="12" name="图片 11" descr="标志-横排 [转换].png">
            <a:extLst>
              <a:ext uri="{FF2B5EF4-FFF2-40B4-BE49-F238E27FC236}">
                <a16:creationId xmlns:a16="http://schemas.microsoft.com/office/drawing/2014/main" xmlns="" id="{DCCF75DC-923D-05A1-D216-8D79E4778EAF}"/>
              </a:ext>
            </a:extLst>
          </p:cNvPr>
          <p:cNvPicPr>
            <a:picLocks noChangeAspect="1"/>
          </p:cNvPicPr>
          <p:nvPr/>
        </p:nvPicPr>
        <p:blipFill>
          <a:blip r:embed="rId5" cstate="print"/>
          <a:stretch>
            <a:fillRect/>
          </a:stretch>
        </p:blipFill>
        <p:spPr>
          <a:xfrm>
            <a:off x="7340634" y="263896"/>
            <a:ext cx="1533473" cy="360000"/>
          </a:xfrm>
          <a:prstGeom prst="rect">
            <a:avLst/>
          </a:prstGeom>
        </p:spPr>
      </p:pic>
      <p:sp>
        <p:nvSpPr>
          <p:cNvPr id="13" name="矩形 12">
            <a:extLst>
              <a:ext uri="{FF2B5EF4-FFF2-40B4-BE49-F238E27FC236}">
                <a16:creationId xmlns:a16="http://schemas.microsoft.com/office/drawing/2014/main" xmlns="" id="{73C9D042-E2D1-F6E4-F458-3B78D4E37D51}"/>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4"/>
            <a:ext cx="8357711" cy="630301"/>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在</a:t>
            </a:r>
            <a:r>
              <a:rPr sz="1350" spc="-4" dirty="0">
                <a:solidFill>
                  <a:srgbClr val="404040"/>
                </a:solidFill>
                <a:latin typeface="微软雅黑"/>
                <a:cs typeface="微软雅黑"/>
              </a:rPr>
              <a:t> </a:t>
            </a:r>
            <a:r>
              <a:rPr sz="1350" spc="-8" dirty="0">
                <a:solidFill>
                  <a:srgbClr val="404040"/>
                </a:solidFill>
                <a:latin typeface="微软雅黑"/>
                <a:cs typeface="微软雅黑"/>
              </a:rPr>
              <a:t>JavaScript</a:t>
            </a:r>
            <a:r>
              <a:rPr sz="1350" spc="4" dirty="0">
                <a:solidFill>
                  <a:srgbClr val="404040"/>
                </a:solidFill>
                <a:latin typeface="微软雅黑"/>
                <a:cs typeface="微软雅黑"/>
              </a:rPr>
              <a:t> </a:t>
            </a:r>
            <a:r>
              <a:rPr sz="1350" dirty="0">
                <a:solidFill>
                  <a:srgbClr val="404040"/>
                </a:solidFill>
                <a:latin typeface="微软雅黑"/>
                <a:cs typeface="微软雅黑"/>
              </a:rPr>
              <a:t>中</a:t>
            </a:r>
            <a:r>
              <a:rPr sz="1350" spc="-4" dirty="0">
                <a:solidFill>
                  <a:srgbClr val="404040"/>
                </a:solidFill>
                <a:latin typeface="微软雅黑"/>
                <a:cs typeface="微软雅黑"/>
              </a:rPr>
              <a:t>，undefined</a:t>
            </a:r>
            <a:r>
              <a:rPr sz="1350" spc="4" dirty="0">
                <a:solidFill>
                  <a:srgbClr val="404040"/>
                </a:solidFill>
                <a:latin typeface="微软雅黑"/>
                <a:cs typeface="微软雅黑"/>
              </a:rPr>
              <a:t> </a:t>
            </a:r>
            <a:r>
              <a:rPr sz="1350" dirty="0">
                <a:solidFill>
                  <a:srgbClr val="404040"/>
                </a:solidFill>
                <a:latin typeface="微软雅黑"/>
                <a:cs typeface="微软雅黑"/>
              </a:rPr>
              <a:t>和 </a:t>
            </a:r>
            <a:r>
              <a:rPr sz="1350" spc="-4" dirty="0">
                <a:solidFill>
                  <a:srgbClr val="404040"/>
                </a:solidFill>
                <a:latin typeface="微软雅黑"/>
                <a:cs typeface="微软雅黑"/>
              </a:rPr>
              <a:t>null</a:t>
            </a:r>
            <a:r>
              <a:rPr sz="1350" dirty="0">
                <a:solidFill>
                  <a:srgbClr val="404040"/>
                </a:solidFill>
                <a:latin typeface="微软雅黑"/>
                <a:cs typeface="微软雅黑"/>
              </a:rPr>
              <a:t> 是两个基本数据类型。</a:t>
            </a:r>
            <a:endParaRPr sz="1350">
              <a:latin typeface="微软雅黑"/>
              <a:cs typeface="微软雅黑"/>
            </a:endParaRPr>
          </a:p>
          <a:p>
            <a:pPr marL="180975" indent="-171450">
              <a:spcBef>
                <a:spcPts val="1601"/>
              </a:spcBef>
              <a:buFont typeface="Wingdings"/>
              <a:buChar char=""/>
              <a:tabLst>
                <a:tab pos="180975" algn="l"/>
              </a:tabLst>
            </a:pPr>
            <a:r>
              <a:rPr sz="1350" dirty="0">
                <a:solidFill>
                  <a:srgbClr val="404040"/>
                </a:solidFill>
                <a:latin typeface="微软雅黑"/>
                <a:cs typeface="微软雅黑"/>
              </a:rPr>
              <a:t>在</a:t>
            </a:r>
            <a:r>
              <a:rPr sz="1350" spc="-11" dirty="0">
                <a:solidFill>
                  <a:srgbClr val="404040"/>
                </a:solidFill>
                <a:latin typeface="微软雅黑"/>
                <a:cs typeface="微软雅黑"/>
              </a:rPr>
              <a:t>TypeScript</a:t>
            </a:r>
            <a:r>
              <a:rPr sz="1350" dirty="0">
                <a:solidFill>
                  <a:srgbClr val="404040"/>
                </a:solidFill>
                <a:latin typeface="微软雅黑"/>
                <a:cs typeface="微软雅黑"/>
              </a:rPr>
              <a:t>中，它们各自的类型也是</a:t>
            </a:r>
            <a:r>
              <a:rPr sz="1350" spc="-4" dirty="0">
                <a:solidFill>
                  <a:srgbClr val="404040"/>
                </a:solidFill>
                <a:latin typeface="微软雅黑"/>
                <a:cs typeface="微软雅黑"/>
              </a:rPr>
              <a:t>undefined</a:t>
            </a:r>
            <a:r>
              <a:rPr sz="1350" dirty="0">
                <a:solidFill>
                  <a:srgbClr val="404040"/>
                </a:solidFill>
                <a:latin typeface="微软雅黑"/>
                <a:cs typeface="微软雅黑"/>
              </a:rPr>
              <a:t>和</a:t>
            </a:r>
            <a:r>
              <a:rPr sz="1350" spc="-4" dirty="0">
                <a:solidFill>
                  <a:srgbClr val="404040"/>
                </a:solidFill>
                <a:latin typeface="微软雅黑"/>
                <a:cs typeface="微软雅黑"/>
              </a:rPr>
              <a:t>null，</a:t>
            </a:r>
            <a:r>
              <a:rPr sz="1350" dirty="0">
                <a:solidFill>
                  <a:srgbClr val="404040"/>
                </a:solidFill>
                <a:latin typeface="微软雅黑"/>
                <a:cs typeface="微软雅黑"/>
              </a:rPr>
              <a:t>也就意味着它们既是实际的值，也是自己的类型：</a:t>
            </a:r>
            <a:endParaRPr sz="1350">
              <a:latin typeface="微软雅黑"/>
              <a:cs typeface="微软雅黑"/>
            </a:endParaRPr>
          </a:p>
        </p:txBody>
      </p:sp>
      <p:sp>
        <p:nvSpPr>
          <p:cNvPr id="7" name="object 7"/>
          <p:cNvSpPr txBox="1">
            <a:spLocks noGrp="1"/>
          </p:cNvSpPr>
          <p:nvPr>
            <p:ph type="title"/>
          </p:nvPr>
        </p:nvSpPr>
        <p:spPr>
          <a:xfrm>
            <a:off x="985043" y="214502"/>
            <a:ext cx="6280785"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3" dirty="0"/>
              <a:t> </a:t>
            </a:r>
            <a:r>
              <a:rPr dirty="0"/>
              <a:t>–</a:t>
            </a:r>
            <a:r>
              <a:rPr spc="-15" dirty="0"/>
              <a:t> </a:t>
            </a:r>
            <a:r>
              <a:rPr spc="-4" dirty="0"/>
              <a:t>null</a:t>
            </a:r>
            <a:r>
              <a:rPr dirty="0"/>
              <a:t>和</a:t>
            </a:r>
            <a:r>
              <a:rPr spc="-4" dirty="0"/>
              <a:t>undefined</a:t>
            </a:r>
            <a:r>
              <a:rPr dirty="0"/>
              <a:t>类型</a:t>
            </a:r>
          </a:p>
        </p:txBody>
      </p:sp>
      <p:sp>
        <p:nvSpPr>
          <p:cNvPr id="8" name="object 8"/>
          <p:cNvSpPr/>
          <p:nvPr/>
        </p:nvSpPr>
        <p:spPr>
          <a:xfrm>
            <a:off x="425078" y="1849168"/>
            <a:ext cx="3011217" cy="548216"/>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E405F6C1-A3B0-FD97-5CFA-983975A3E08F}"/>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2D0C387C-E887-3D03-FA77-B9AF437B42C1}"/>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3" y="923543"/>
            <a:ext cx="8723948" cy="1591461"/>
          </a:xfrm>
          <a:prstGeom prst="rect">
            <a:avLst/>
          </a:prstGeom>
        </p:spPr>
        <p:txBody>
          <a:bodyPr vert="horz" wrap="square" lIns="0" tIns="9525" rIns="0" bIns="0" rtlCol="0">
            <a:spAutoFit/>
          </a:bodyPr>
          <a:lstStyle/>
          <a:p>
            <a:pPr marL="180975" marR="3810" indent="-171450">
              <a:lnSpc>
                <a:spcPct val="142400"/>
              </a:lnSpc>
              <a:spcBef>
                <a:spcPts val="75"/>
              </a:spcBef>
              <a:buFont typeface="Wingdings"/>
              <a:buChar char=""/>
              <a:tabLst>
                <a:tab pos="180975" algn="l"/>
              </a:tabLst>
            </a:pPr>
            <a:r>
              <a:rPr sz="1275" dirty="0">
                <a:solidFill>
                  <a:srgbClr val="404040"/>
                </a:solidFill>
                <a:latin typeface="微软雅黑"/>
                <a:cs typeface="微软雅黑"/>
              </a:rPr>
              <a:t>在某些情况下，我们确实无法确定一个变量的类型，并且可能它会发生一些变化，这个时候我们可以使用</a:t>
            </a:r>
            <a:r>
              <a:rPr sz="1275" spc="-4" dirty="0">
                <a:solidFill>
                  <a:srgbClr val="404040"/>
                </a:solidFill>
                <a:latin typeface="微软雅黑"/>
                <a:cs typeface="微软雅黑"/>
              </a:rPr>
              <a:t>a</a:t>
            </a:r>
            <a:r>
              <a:rPr sz="1275" dirty="0">
                <a:solidFill>
                  <a:srgbClr val="404040"/>
                </a:solidFill>
                <a:latin typeface="微软雅黑"/>
                <a:cs typeface="微软雅黑"/>
              </a:rPr>
              <a:t>n</a:t>
            </a:r>
            <a:r>
              <a:rPr sz="1275" spc="-4" dirty="0">
                <a:solidFill>
                  <a:srgbClr val="404040"/>
                </a:solidFill>
                <a:latin typeface="微软雅黑"/>
                <a:cs typeface="微软雅黑"/>
              </a:rPr>
              <a:t>y</a:t>
            </a:r>
            <a:r>
              <a:rPr sz="1275" dirty="0">
                <a:solidFill>
                  <a:srgbClr val="404040"/>
                </a:solidFill>
                <a:latin typeface="微软雅黑"/>
                <a:cs typeface="微软雅黑"/>
              </a:rPr>
              <a:t>类型（类似 于</a:t>
            </a:r>
            <a:r>
              <a:rPr sz="1275" spc="8" dirty="0">
                <a:solidFill>
                  <a:srgbClr val="404040"/>
                </a:solidFill>
                <a:latin typeface="微软雅黑"/>
                <a:cs typeface="微软雅黑"/>
              </a:rPr>
              <a:t>Dart</a:t>
            </a:r>
            <a:r>
              <a:rPr sz="1275" dirty="0">
                <a:solidFill>
                  <a:srgbClr val="404040"/>
                </a:solidFill>
                <a:latin typeface="微软雅黑"/>
                <a:cs typeface="微软雅黑"/>
              </a:rPr>
              <a:t>语言中的</a:t>
            </a:r>
            <a:r>
              <a:rPr sz="1275" spc="-4" dirty="0">
                <a:solidFill>
                  <a:srgbClr val="404040"/>
                </a:solidFill>
                <a:latin typeface="微软雅黑"/>
                <a:cs typeface="微软雅黑"/>
              </a:rPr>
              <a:t>dynamic</a:t>
            </a:r>
            <a:r>
              <a:rPr sz="1275" dirty="0">
                <a:solidFill>
                  <a:srgbClr val="404040"/>
                </a:solidFill>
                <a:latin typeface="微软雅黑"/>
                <a:cs typeface="微软雅黑"/>
              </a:rPr>
              <a:t>类型）。</a:t>
            </a:r>
            <a:endParaRPr sz="1275">
              <a:latin typeface="微软雅黑"/>
              <a:cs typeface="微软雅黑"/>
            </a:endParaRPr>
          </a:p>
          <a:p>
            <a:pPr marL="180975" indent="-171450">
              <a:spcBef>
                <a:spcPts val="1384"/>
              </a:spcBef>
              <a:buFont typeface="Wingdings"/>
              <a:buChar char=""/>
              <a:tabLst>
                <a:tab pos="180975" algn="l"/>
              </a:tabLst>
            </a:pPr>
            <a:r>
              <a:rPr sz="1275" spc="-4" dirty="0">
                <a:solidFill>
                  <a:srgbClr val="404040"/>
                </a:solidFill>
                <a:latin typeface="微软雅黑"/>
                <a:cs typeface="微软雅黑"/>
              </a:rPr>
              <a:t>any</a:t>
            </a:r>
            <a:r>
              <a:rPr sz="1275" dirty="0">
                <a:solidFill>
                  <a:srgbClr val="404040"/>
                </a:solidFill>
                <a:latin typeface="微软雅黑"/>
                <a:cs typeface="微软雅黑"/>
              </a:rPr>
              <a:t>类型有点像一种讨巧的</a:t>
            </a:r>
            <a:r>
              <a:rPr sz="1275" spc="-11" dirty="0">
                <a:solidFill>
                  <a:srgbClr val="404040"/>
                </a:solidFill>
                <a:latin typeface="微软雅黑"/>
                <a:cs typeface="微软雅黑"/>
              </a:rPr>
              <a:t>TypeScript</a:t>
            </a:r>
            <a:r>
              <a:rPr sz="1275" dirty="0">
                <a:solidFill>
                  <a:srgbClr val="404040"/>
                </a:solidFill>
                <a:latin typeface="微软雅黑"/>
                <a:cs typeface="微软雅黑"/>
              </a:rPr>
              <a:t>手段：</a:t>
            </a:r>
            <a:endParaRPr sz="1275">
              <a:latin typeface="微软雅黑"/>
              <a:cs typeface="微软雅黑"/>
            </a:endParaRPr>
          </a:p>
          <a:p>
            <a:pPr marL="411956" lvl="1" indent="-176213">
              <a:spcBef>
                <a:spcPts val="956"/>
              </a:spcBef>
              <a:buFont typeface="Wingdings"/>
              <a:buChar char=""/>
              <a:tabLst>
                <a:tab pos="411956" algn="l"/>
              </a:tabLst>
            </a:pPr>
            <a:r>
              <a:rPr sz="1275" dirty="0">
                <a:solidFill>
                  <a:srgbClr val="404040"/>
                </a:solidFill>
                <a:latin typeface="微软雅黑"/>
                <a:cs typeface="微软雅黑"/>
              </a:rPr>
              <a:t>我们可以对</a:t>
            </a:r>
            <a:r>
              <a:rPr sz="1275" spc="-4" dirty="0">
                <a:solidFill>
                  <a:srgbClr val="404040"/>
                </a:solidFill>
                <a:latin typeface="微软雅黑"/>
                <a:cs typeface="微软雅黑"/>
              </a:rPr>
              <a:t>any</a:t>
            </a:r>
            <a:r>
              <a:rPr sz="1275" dirty="0">
                <a:solidFill>
                  <a:srgbClr val="404040"/>
                </a:solidFill>
                <a:latin typeface="微软雅黑"/>
                <a:cs typeface="微软雅黑"/>
              </a:rPr>
              <a:t>类型的变量进行任何的操作，包括获取不存在的属性、方法；</a:t>
            </a:r>
            <a:endParaRPr sz="1275">
              <a:latin typeface="微软雅黑"/>
              <a:cs typeface="微软雅黑"/>
            </a:endParaRPr>
          </a:p>
          <a:p>
            <a:pPr marL="411956" lvl="1" indent="-176213">
              <a:spcBef>
                <a:spcPts val="1024"/>
              </a:spcBef>
              <a:buFont typeface="Wingdings"/>
              <a:buChar char=""/>
              <a:tabLst>
                <a:tab pos="411956" algn="l"/>
              </a:tabLst>
            </a:pPr>
            <a:r>
              <a:rPr sz="1275" dirty="0">
                <a:solidFill>
                  <a:srgbClr val="404040"/>
                </a:solidFill>
                <a:latin typeface="微软雅黑"/>
                <a:cs typeface="微软雅黑"/>
              </a:rPr>
              <a:t>我们给一个</a:t>
            </a:r>
            <a:r>
              <a:rPr sz="1275" spc="-4" dirty="0">
                <a:solidFill>
                  <a:srgbClr val="404040"/>
                </a:solidFill>
                <a:latin typeface="微软雅黑"/>
                <a:cs typeface="微软雅黑"/>
              </a:rPr>
              <a:t>any</a:t>
            </a:r>
            <a:r>
              <a:rPr sz="1275" dirty="0">
                <a:solidFill>
                  <a:srgbClr val="404040"/>
                </a:solidFill>
                <a:latin typeface="微软雅黑"/>
                <a:cs typeface="微软雅黑"/>
              </a:rPr>
              <a:t>类型的变量赋值任何的值，比如数字、字符串的值；</a:t>
            </a:r>
            <a:endParaRPr sz="1275">
              <a:latin typeface="微软雅黑"/>
              <a:cs typeface="微软雅黑"/>
            </a:endParaRPr>
          </a:p>
        </p:txBody>
      </p:sp>
      <p:sp>
        <p:nvSpPr>
          <p:cNvPr id="7" name="object 7"/>
          <p:cNvSpPr txBox="1"/>
          <p:nvPr/>
        </p:nvSpPr>
        <p:spPr>
          <a:xfrm>
            <a:off x="202934" y="4041649"/>
            <a:ext cx="8772525" cy="887422"/>
          </a:xfrm>
          <a:prstGeom prst="rect">
            <a:avLst/>
          </a:prstGeom>
        </p:spPr>
        <p:txBody>
          <a:bodyPr vert="horz" wrap="square" lIns="0" tIns="9525" rIns="0" bIns="0" rtlCol="0">
            <a:spAutoFit/>
          </a:bodyPr>
          <a:lstStyle/>
          <a:p>
            <a:pPr marL="180975" marR="3810" indent="-171450">
              <a:lnSpc>
                <a:spcPct val="141200"/>
              </a:lnSpc>
              <a:spcBef>
                <a:spcPts val="75"/>
              </a:spcBef>
              <a:buFont typeface="Wingdings"/>
              <a:buChar char=""/>
              <a:tabLst>
                <a:tab pos="180975" algn="l"/>
              </a:tabLst>
            </a:pPr>
            <a:r>
              <a:rPr sz="1275" dirty="0">
                <a:solidFill>
                  <a:srgbClr val="404040"/>
                </a:solidFill>
                <a:latin typeface="微软雅黑"/>
                <a:cs typeface="微软雅黑"/>
              </a:rPr>
              <a:t>如果对于某些情况的处理过于繁琐不希望添加规定的类型注解，或者在引入一些第三方库时，缺失了类型注解，这个时候 我们可以使用</a:t>
            </a:r>
            <a:r>
              <a:rPr sz="1275" spc="-4" dirty="0">
                <a:solidFill>
                  <a:srgbClr val="404040"/>
                </a:solidFill>
                <a:latin typeface="微软雅黑"/>
                <a:cs typeface="微软雅黑"/>
              </a:rPr>
              <a:t>any：</a:t>
            </a:r>
            <a:endParaRPr sz="1275">
              <a:latin typeface="微软雅黑"/>
              <a:cs typeface="微软雅黑"/>
            </a:endParaRPr>
          </a:p>
          <a:p>
            <a:pPr marL="411956" lvl="1" indent="-176213">
              <a:spcBef>
                <a:spcPts val="1024"/>
              </a:spcBef>
              <a:buFont typeface="Wingdings"/>
              <a:buChar char=""/>
              <a:tabLst>
                <a:tab pos="411956" algn="l"/>
              </a:tabLst>
            </a:pPr>
            <a:r>
              <a:rPr sz="1275" dirty="0">
                <a:solidFill>
                  <a:srgbClr val="404040"/>
                </a:solidFill>
                <a:latin typeface="微软雅黑"/>
                <a:cs typeface="微软雅黑"/>
              </a:rPr>
              <a:t>包括在</a:t>
            </a:r>
            <a:r>
              <a:rPr sz="1275" spc="-19" dirty="0">
                <a:solidFill>
                  <a:srgbClr val="404040"/>
                </a:solidFill>
                <a:latin typeface="微软雅黑"/>
                <a:cs typeface="微软雅黑"/>
              </a:rPr>
              <a:t>Vue</a:t>
            </a:r>
            <a:r>
              <a:rPr sz="1275" dirty="0">
                <a:solidFill>
                  <a:srgbClr val="404040"/>
                </a:solidFill>
                <a:latin typeface="微软雅黑"/>
                <a:cs typeface="微软雅黑"/>
              </a:rPr>
              <a:t>源码中，也会使用到</a:t>
            </a:r>
            <a:r>
              <a:rPr sz="1275" spc="-4" dirty="0">
                <a:solidFill>
                  <a:srgbClr val="404040"/>
                </a:solidFill>
                <a:latin typeface="微软雅黑"/>
                <a:cs typeface="微软雅黑"/>
              </a:rPr>
              <a:t>any</a:t>
            </a:r>
            <a:r>
              <a:rPr sz="1275" dirty="0">
                <a:solidFill>
                  <a:srgbClr val="404040"/>
                </a:solidFill>
                <a:latin typeface="微软雅黑"/>
                <a:cs typeface="微软雅黑"/>
              </a:rPr>
              <a:t>来进行某些类型的适配；</a:t>
            </a:r>
            <a:endParaRPr sz="1275">
              <a:latin typeface="微软雅黑"/>
              <a:cs typeface="微软雅黑"/>
            </a:endParaRPr>
          </a:p>
        </p:txBody>
      </p:sp>
      <p:sp>
        <p:nvSpPr>
          <p:cNvPr id="8" name="object 8"/>
          <p:cNvSpPr txBox="1">
            <a:spLocks noGrp="1"/>
          </p:cNvSpPr>
          <p:nvPr>
            <p:ph type="title"/>
          </p:nvPr>
        </p:nvSpPr>
        <p:spPr>
          <a:xfrm>
            <a:off x="985042" y="214502"/>
            <a:ext cx="4186238" cy="425116"/>
          </a:xfrm>
          <a:prstGeom prst="rect">
            <a:avLst/>
          </a:prstGeom>
        </p:spPr>
        <p:txBody>
          <a:bodyPr vert="horz" wrap="square" lIns="0" tIns="9525" rIns="0" bIns="0" rtlCol="0">
            <a:spAutoFit/>
          </a:bodyPr>
          <a:lstStyle/>
          <a:p>
            <a:pPr marL="9525">
              <a:spcBef>
                <a:spcPts val="75"/>
              </a:spcBef>
            </a:pPr>
            <a:r>
              <a:rPr spc="-15" dirty="0"/>
              <a:t>TypeScript</a:t>
            </a:r>
            <a:r>
              <a:rPr dirty="0"/>
              <a:t>类型</a:t>
            </a:r>
            <a:r>
              <a:rPr spc="-30" dirty="0"/>
              <a:t> </a:t>
            </a:r>
            <a:r>
              <a:rPr dirty="0"/>
              <a:t>-</a:t>
            </a:r>
            <a:r>
              <a:rPr spc="-26" dirty="0"/>
              <a:t> </a:t>
            </a:r>
            <a:r>
              <a:rPr spc="-4" dirty="0"/>
              <a:t>any</a:t>
            </a:r>
            <a:r>
              <a:rPr dirty="0"/>
              <a:t>类型</a:t>
            </a:r>
          </a:p>
        </p:txBody>
      </p:sp>
      <p:sp>
        <p:nvSpPr>
          <p:cNvPr id="9" name="object 9"/>
          <p:cNvSpPr/>
          <p:nvPr/>
        </p:nvSpPr>
        <p:spPr>
          <a:xfrm>
            <a:off x="517389" y="2656361"/>
            <a:ext cx="3801691" cy="1187117"/>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A4EAC282-425D-F3D5-03AB-EAF75B5DD4D6}"/>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F72AB35A-8427-1F9B-97DD-CEE43C159F08}"/>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3" y="1026033"/>
            <a:ext cx="7344728" cy="991938"/>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函数是</a:t>
            </a:r>
            <a:r>
              <a:rPr sz="1350" spc="-8" dirty="0">
                <a:solidFill>
                  <a:srgbClr val="404040"/>
                </a:solidFill>
                <a:latin typeface="微软雅黑"/>
                <a:cs typeface="微软雅黑"/>
              </a:rPr>
              <a:t>JavaScript</a:t>
            </a:r>
            <a:r>
              <a:rPr sz="1350" dirty="0">
                <a:solidFill>
                  <a:srgbClr val="404040"/>
                </a:solidFill>
                <a:latin typeface="微软雅黑"/>
                <a:cs typeface="微软雅黑"/>
              </a:rPr>
              <a:t>非常重要的组成部分</a:t>
            </a:r>
            <a:r>
              <a:rPr sz="1350" spc="-11" dirty="0">
                <a:solidFill>
                  <a:srgbClr val="404040"/>
                </a:solidFill>
                <a:latin typeface="微软雅黑"/>
                <a:cs typeface="微软雅黑"/>
              </a:rPr>
              <a:t>，TypeScript</a:t>
            </a:r>
            <a:r>
              <a:rPr sz="1350" dirty="0">
                <a:solidFill>
                  <a:srgbClr val="404040"/>
                </a:solidFill>
                <a:latin typeface="微软雅黑"/>
                <a:cs typeface="微软雅黑"/>
              </a:rPr>
              <a:t>允许我们指定函数的参数和返回值的类型。</a:t>
            </a:r>
            <a:endParaRPr sz="1350">
              <a:latin typeface="微软雅黑"/>
              <a:cs typeface="微软雅黑"/>
            </a:endParaRPr>
          </a:p>
          <a:p>
            <a:pPr marL="180975" indent="-171450">
              <a:spcBef>
                <a:spcPts val="1601"/>
              </a:spcBef>
              <a:buFont typeface="Wingdings"/>
              <a:buChar char=""/>
              <a:tabLst>
                <a:tab pos="180975" algn="l"/>
              </a:tabLst>
            </a:pPr>
            <a:r>
              <a:rPr sz="1350" b="1" dirty="0">
                <a:solidFill>
                  <a:srgbClr val="404040"/>
                </a:solidFill>
                <a:latin typeface="微软雅黑"/>
                <a:cs typeface="微软雅黑"/>
              </a:rPr>
              <a:t>参数的类型注解</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声明函数时，可以在每个参数后添加类型注解，以声明函数接受的参数类型：</a:t>
            </a:r>
            <a:endParaRPr sz="1350">
              <a:latin typeface="微软雅黑"/>
              <a:cs typeface="微软雅黑"/>
            </a:endParaRPr>
          </a:p>
        </p:txBody>
      </p:sp>
      <p:sp>
        <p:nvSpPr>
          <p:cNvPr id="7" name="object 7"/>
          <p:cNvSpPr txBox="1">
            <a:spLocks noGrp="1"/>
          </p:cNvSpPr>
          <p:nvPr>
            <p:ph type="title"/>
          </p:nvPr>
        </p:nvSpPr>
        <p:spPr>
          <a:xfrm>
            <a:off x="985043" y="214502"/>
            <a:ext cx="2419350" cy="425116"/>
          </a:xfrm>
          <a:prstGeom prst="rect">
            <a:avLst/>
          </a:prstGeom>
        </p:spPr>
        <p:txBody>
          <a:bodyPr vert="horz" wrap="square" lIns="0" tIns="9525" rIns="0" bIns="0" rtlCol="0">
            <a:spAutoFit/>
          </a:bodyPr>
          <a:lstStyle/>
          <a:p>
            <a:pPr marL="9525">
              <a:spcBef>
                <a:spcPts val="75"/>
              </a:spcBef>
            </a:pPr>
            <a:r>
              <a:rPr dirty="0"/>
              <a:t>函数的参数类型</a:t>
            </a:r>
          </a:p>
        </p:txBody>
      </p:sp>
      <p:sp>
        <p:nvSpPr>
          <p:cNvPr id="8" name="object 8"/>
          <p:cNvSpPr/>
          <p:nvPr/>
        </p:nvSpPr>
        <p:spPr>
          <a:xfrm>
            <a:off x="466926" y="2158096"/>
            <a:ext cx="6668312" cy="1944074"/>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F431E4A1-1173-F0AE-B69D-6D9BE4ADF472}"/>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76468241-3BA8-BC61-03E4-771C82D6E1E0}"/>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5505450"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我们也可以添加返回值的类型注解，这个注解出现在函数列表的后面：</a:t>
            </a:r>
            <a:endParaRPr sz="1350">
              <a:latin typeface="微软雅黑"/>
              <a:cs typeface="微软雅黑"/>
            </a:endParaRPr>
          </a:p>
        </p:txBody>
      </p:sp>
      <p:sp>
        <p:nvSpPr>
          <p:cNvPr id="7" name="object 7"/>
          <p:cNvSpPr txBox="1"/>
          <p:nvPr/>
        </p:nvSpPr>
        <p:spPr>
          <a:xfrm>
            <a:off x="202933" y="2546223"/>
            <a:ext cx="8680133" cy="986167"/>
          </a:xfrm>
          <a:prstGeom prst="rect">
            <a:avLst/>
          </a:prstGeom>
        </p:spPr>
        <p:txBody>
          <a:bodyPr vert="horz" wrap="square" lIns="0" tIns="9525" rIns="0" bIns="0" rtlCol="0">
            <a:spAutoFit/>
          </a:bodyPr>
          <a:lstStyle/>
          <a:p>
            <a:pPr marL="180975" marR="3810" indent="-171450">
              <a:lnSpc>
                <a:spcPct val="147800"/>
              </a:lnSpc>
              <a:spcBef>
                <a:spcPts val="75"/>
              </a:spcBef>
              <a:buFont typeface="Wingdings"/>
              <a:buChar char=""/>
              <a:tabLst>
                <a:tab pos="180975" algn="l"/>
              </a:tabLst>
            </a:pPr>
            <a:r>
              <a:rPr sz="1350" dirty="0">
                <a:solidFill>
                  <a:srgbClr val="404040"/>
                </a:solidFill>
                <a:latin typeface="微软雅黑"/>
                <a:cs typeface="微软雅黑"/>
              </a:rPr>
              <a:t>和变量的类型注解一样，我们通常情况下不需要返回类型注解，因为</a:t>
            </a:r>
            <a:r>
              <a:rPr sz="1350" spc="-11" dirty="0">
                <a:solidFill>
                  <a:srgbClr val="404040"/>
                </a:solidFill>
                <a:latin typeface="微软雅黑"/>
                <a:cs typeface="微软雅黑"/>
              </a:rPr>
              <a:t>TypeScript</a:t>
            </a:r>
            <a:r>
              <a:rPr sz="1350" dirty="0">
                <a:solidFill>
                  <a:srgbClr val="404040"/>
                </a:solidFill>
                <a:latin typeface="微软雅黑"/>
                <a:cs typeface="微软雅黑"/>
              </a:rPr>
              <a:t>会根据</a:t>
            </a:r>
            <a:r>
              <a:rPr sz="1350" spc="-30" dirty="0">
                <a:solidFill>
                  <a:srgbClr val="404040"/>
                </a:solidFill>
                <a:latin typeface="微软雅黑"/>
                <a:cs typeface="微软雅黑"/>
              </a:rPr>
              <a:t> </a:t>
            </a:r>
            <a:r>
              <a:rPr sz="1350" spc="-4" dirty="0">
                <a:solidFill>
                  <a:srgbClr val="404040"/>
                </a:solidFill>
                <a:latin typeface="微软雅黑"/>
                <a:cs typeface="微软雅黑"/>
              </a:rPr>
              <a:t>return</a:t>
            </a:r>
            <a:r>
              <a:rPr sz="1350" spc="-23" dirty="0">
                <a:solidFill>
                  <a:srgbClr val="404040"/>
                </a:solidFill>
                <a:latin typeface="微软雅黑"/>
                <a:cs typeface="微软雅黑"/>
              </a:rPr>
              <a:t> </a:t>
            </a:r>
            <a:r>
              <a:rPr sz="1350" dirty="0">
                <a:solidFill>
                  <a:srgbClr val="404040"/>
                </a:solidFill>
                <a:latin typeface="微软雅黑"/>
                <a:cs typeface="微软雅黑"/>
              </a:rPr>
              <a:t>返回值推断函数的 返回类型：</a:t>
            </a:r>
            <a:endParaRPr sz="1350">
              <a:latin typeface="微软雅黑"/>
              <a:cs typeface="微软雅黑"/>
            </a:endParaRPr>
          </a:p>
          <a:p>
            <a:pPr marL="411956" lvl="1" indent="-176213">
              <a:spcBef>
                <a:spcPts val="1241"/>
              </a:spcBef>
              <a:buFont typeface="Wingdings"/>
              <a:buChar char=""/>
              <a:tabLst>
                <a:tab pos="411956" algn="l"/>
              </a:tabLst>
            </a:pPr>
            <a:r>
              <a:rPr sz="1350" dirty="0">
                <a:solidFill>
                  <a:srgbClr val="404040"/>
                </a:solidFill>
                <a:latin typeface="微软雅黑"/>
                <a:cs typeface="微软雅黑"/>
              </a:rPr>
              <a:t>某些第三方库处于方便理解，会明确指定返回类型，但是这个看个人喜好；</a:t>
            </a:r>
            <a:endParaRPr sz="1350">
              <a:latin typeface="微软雅黑"/>
              <a:cs typeface="微软雅黑"/>
            </a:endParaRPr>
          </a:p>
        </p:txBody>
      </p:sp>
      <p:sp>
        <p:nvSpPr>
          <p:cNvPr id="8" name="object 8"/>
          <p:cNvSpPr txBox="1">
            <a:spLocks noGrp="1"/>
          </p:cNvSpPr>
          <p:nvPr>
            <p:ph type="title"/>
          </p:nvPr>
        </p:nvSpPr>
        <p:spPr>
          <a:xfrm>
            <a:off x="985043" y="214502"/>
            <a:ext cx="2762250" cy="425116"/>
          </a:xfrm>
          <a:prstGeom prst="rect">
            <a:avLst/>
          </a:prstGeom>
        </p:spPr>
        <p:txBody>
          <a:bodyPr vert="horz" wrap="square" lIns="0" tIns="9525" rIns="0" bIns="0" rtlCol="0">
            <a:spAutoFit/>
          </a:bodyPr>
          <a:lstStyle/>
          <a:p>
            <a:pPr marL="9525">
              <a:spcBef>
                <a:spcPts val="75"/>
              </a:spcBef>
            </a:pPr>
            <a:r>
              <a:rPr dirty="0"/>
              <a:t>函数的返回值类型</a:t>
            </a:r>
          </a:p>
        </p:txBody>
      </p:sp>
      <p:sp>
        <p:nvSpPr>
          <p:cNvPr id="9" name="object 9"/>
          <p:cNvSpPr/>
          <p:nvPr/>
        </p:nvSpPr>
        <p:spPr>
          <a:xfrm>
            <a:off x="495301" y="1391258"/>
            <a:ext cx="5012987" cy="861607"/>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5392E757-E22F-AD1F-4C2E-D2463D419558}"/>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0B53FA3B-3EC5-D418-D3C5-BE46AEF12E89}"/>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4"/>
            <a:ext cx="6019800" cy="579005"/>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如果我们希望限定一个函数接受的参数是一个对象，这个时候要如何限定呢？</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我们可以使用对象类型；</a:t>
            </a:r>
            <a:endParaRPr sz="1350">
              <a:latin typeface="微软雅黑"/>
              <a:cs typeface="微软雅黑"/>
            </a:endParaRPr>
          </a:p>
        </p:txBody>
      </p:sp>
      <p:sp>
        <p:nvSpPr>
          <p:cNvPr id="7" name="object 7"/>
          <p:cNvSpPr txBox="1"/>
          <p:nvPr/>
        </p:nvSpPr>
        <p:spPr>
          <a:xfrm>
            <a:off x="202933" y="3405758"/>
            <a:ext cx="5906453" cy="1302280"/>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在这里我们使用了一个对象来作为类型：</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在对象我们可以添加属性，并且告知</a:t>
            </a:r>
            <a:r>
              <a:rPr sz="1350" spc="-11" dirty="0">
                <a:solidFill>
                  <a:srgbClr val="404040"/>
                </a:solidFill>
                <a:latin typeface="微软雅黑"/>
                <a:cs typeface="微软雅黑"/>
              </a:rPr>
              <a:t>TypeScript</a:t>
            </a:r>
            <a:r>
              <a:rPr sz="1350" dirty="0">
                <a:solidFill>
                  <a:srgbClr val="404040"/>
                </a:solidFill>
                <a:latin typeface="微软雅黑"/>
                <a:cs typeface="微软雅黑"/>
              </a:rPr>
              <a:t>该属性需要是什么类型；</a:t>
            </a:r>
            <a:endParaRPr sz="1350">
              <a:latin typeface="微软雅黑"/>
              <a:cs typeface="微软雅黑"/>
            </a:endParaRPr>
          </a:p>
          <a:p>
            <a:pPr marL="411956" lvl="1" indent="-176213">
              <a:spcBef>
                <a:spcPts val="1241"/>
              </a:spcBef>
              <a:buFont typeface="Wingdings"/>
              <a:buChar char=""/>
              <a:tabLst>
                <a:tab pos="411956" algn="l"/>
              </a:tabLst>
            </a:pPr>
            <a:r>
              <a:rPr sz="1350" dirty="0">
                <a:solidFill>
                  <a:srgbClr val="404040"/>
                </a:solidFill>
                <a:latin typeface="微软雅黑"/>
                <a:cs typeface="微软雅黑"/>
              </a:rPr>
              <a:t>属性之间可以使用</a:t>
            </a:r>
            <a:r>
              <a:rPr sz="1350" spc="-8" dirty="0">
                <a:solidFill>
                  <a:srgbClr val="404040"/>
                </a:solidFill>
                <a:latin typeface="微软雅黑"/>
                <a:cs typeface="微软雅黑"/>
              </a:rPr>
              <a:t> </a:t>
            </a:r>
            <a:r>
              <a:rPr sz="1350" dirty="0">
                <a:solidFill>
                  <a:srgbClr val="404040"/>
                </a:solidFill>
                <a:latin typeface="微软雅黑"/>
                <a:cs typeface="微软雅黑"/>
              </a:rPr>
              <a:t>, 或者</a:t>
            </a:r>
            <a:r>
              <a:rPr sz="1350" spc="-4" dirty="0">
                <a:solidFill>
                  <a:srgbClr val="404040"/>
                </a:solidFill>
                <a:latin typeface="微软雅黑"/>
                <a:cs typeface="微软雅黑"/>
              </a:rPr>
              <a:t> </a:t>
            </a:r>
            <a:r>
              <a:rPr sz="1350" dirty="0">
                <a:solidFill>
                  <a:srgbClr val="404040"/>
                </a:solidFill>
                <a:latin typeface="微软雅黑"/>
                <a:cs typeface="微软雅黑"/>
              </a:rPr>
              <a:t>; 来分割，最后一个分隔符是可选的；</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每个属性的类型部分也是可选的，如果不指定，那么就是any类型；</a:t>
            </a:r>
            <a:endParaRPr sz="1350">
              <a:latin typeface="微软雅黑"/>
              <a:cs typeface="微软雅黑"/>
            </a:endParaRPr>
          </a:p>
        </p:txBody>
      </p:sp>
      <p:sp>
        <p:nvSpPr>
          <p:cNvPr id="8" name="object 8"/>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对象类型</a:t>
            </a:r>
          </a:p>
        </p:txBody>
      </p:sp>
      <p:sp>
        <p:nvSpPr>
          <p:cNvPr id="9" name="object 9"/>
          <p:cNvSpPr/>
          <p:nvPr/>
        </p:nvSpPr>
        <p:spPr>
          <a:xfrm>
            <a:off x="466623" y="1777223"/>
            <a:ext cx="5121916" cy="1375521"/>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82FDF990-2097-8D26-DF57-EA5D537C3524}"/>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C21924E2-FEE3-46F9-6B00-E1ABF57DCAC0}"/>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1、vue3</a:t>
            </a:r>
          </a:p>
        </p:txBody>
      </p:sp>
      <p:sp>
        <p:nvSpPr>
          <p:cNvPr id="7" name="文本框 6"/>
          <p:cNvSpPr txBox="1"/>
          <p:nvPr/>
        </p:nvSpPr>
        <p:spPr>
          <a:xfrm>
            <a:off x="1447800" y="970146"/>
            <a:ext cx="6545580" cy="10750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Vue</a:t>
            </a:r>
            <a:r>
              <a:rPr sz="1600" dirty="0">
                <a:solidFill>
                  <a:schemeClr val="tx1">
                    <a:lumMod val="85000"/>
                    <a:lumOff val="15000"/>
                  </a:schemeClr>
                </a:solidFill>
                <a:latin typeface="Helvetica"/>
                <a:cs typeface="Helvetica"/>
              </a:rPr>
              <a:t> </a:t>
            </a:r>
            <a:r>
              <a:rPr sz="1600" dirty="0" err="1" smtClean="0">
                <a:solidFill>
                  <a:schemeClr val="tx1">
                    <a:lumMod val="85000"/>
                    <a:lumOff val="15000"/>
                  </a:schemeClr>
                </a:solidFill>
                <a:latin typeface="Helvetica"/>
                <a:cs typeface="Helvetica"/>
              </a:rPr>
              <a:t>是一款用于构建用户界面的</a:t>
            </a:r>
            <a:r>
              <a:rPr sz="1600" dirty="0" smtClean="0">
                <a:solidFill>
                  <a:schemeClr val="tx1">
                    <a:lumMod val="85000"/>
                    <a:lumOff val="15000"/>
                  </a:schemeClr>
                </a:solidFill>
                <a:latin typeface="Helvetica"/>
                <a:cs typeface="Helvetica"/>
              </a:rPr>
              <a:t> </a:t>
            </a:r>
            <a:r>
              <a:rPr sz="1600" dirty="0">
                <a:solidFill>
                  <a:schemeClr val="tx1">
                    <a:lumMod val="85000"/>
                    <a:lumOff val="15000"/>
                  </a:schemeClr>
                </a:solidFill>
                <a:latin typeface="Helvetica"/>
                <a:cs typeface="Helvetica"/>
              </a:rPr>
              <a:t>JavaScript </a:t>
            </a:r>
            <a:r>
              <a:rPr sz="1600" dirty="0" err="1">
                <a:solidFill>
                  <a:schemeClr val="tx1">
                    <a:lumMod val="85000"/>
                    <a:lumOff val="15000"/>
                  </a:schemeClr>
                </a:solidFill>
                <a:latin typeface="Helvetica"/>
                <a:cs typeface="Helvetica"/>
              </a:rPr>
              <a:t>框架</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它基于标准</a:t>
            </a:r>
            <a:r>
              <a:rPr sz="1600" dirty="0">
                <a:solidFill>
                  <a:schemeClr val="tx1">
                    <a:lumMod val="85000"/>
                    <a:lumOff val="15000"/>
                  </a:schemeClr>
                </a:solidFill>
                <a:latin typeface="Helvetica"/>
                <a:cs typeface="Helvetica"/>
              </a:rPr>
              <a:t> HTML、CSS 和 JavaScript </a:t>
            </a:r>
            <a:r>
              <a:rPr sz="1600" dirty="0" err="1">
                <a:solidFill>
                  <a:schemeClr val="tx1">
                    <a:lumMod val="85000"/>
                    <a:lumOff val="15000"/>
                  </a:schemeClr>
                </a:solidFill>
                <a:latin typeface="Helvetica"/>
                <a:cs typeface="Helvetica"/>
              </a:rPr>
              <a:t>构建，并提供了一套声明式的、组件化的编程模型，帮助你高效地开发用户界面</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无论是简单还是复杂的界面，Vue</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都可以胜任</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hlinkClick r:id="rId4" action="ppaction://hlinkfile"/>
              </a:rPr>
              <a:t>进入官网</a:t>
            </a:r>
            <a:endParaRPr sz="16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5" cstate="print"/>
          <a:stretch>
            <a:fillRect/>
          </a:stretch>
        </p:blipFill>
        <p:spPr>
          <a:xfrm>
            <a:off x="1065530" y="2167890"/>
            <a:ext cx="7012940" cy="2385060"/>
          </a:xfrm>
          <a:prstGeom prst="rect">
            <a:avLst/>
          </a:prstGeom>
        </p:spPr>
      </p:pic>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5588794"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对象类型也可以指定哪些属性是可选的，可以在属性的后面添加一个</a:t>
            </a:r>
            <a:r>
              <a:rPr sz="1350" spc="4" dirty="0">
                <a:solidFill>
                  <a:srgbClr val="404040"/>
                </a:solidFill>
                <a:latin typeface="微软雅黑"/>
                <a:cs typeface="微软雅黑"/>
              </a:rPr>
              <a:t>?</a:t>
            </a:r>
            <a:r>
              <a:rPr sz="1350" dirty="0">
                <a:solidFill>
                  <a:srgbClr val="404040"/>
                </a:solidFill>
                <a:latin typeface="微软雅黑"/>
                <a:cs typeface="微软雅黑"/>
              </a:rPr>
              <a:t>：</a:t>
            </a:r>
            <a:endParaRPr sz="1350">
              <a:latin typeface="微软雅黑"/>
              <a:cs typeface="微软雅黑"/>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可选类型</a:t>
            </a:r>
          </a:p>
        </p:txBody>
      </p:sp>
      <p:sp>
        <p:nvSpPr>
          <p:cNvPr id="8" name="object 8"/>
          <p:cNvSpPr/>
          <p:nvPr/>
        </p:nvSpPr>
        <p:spPr>
          <a:xfrm>
            <a:off x="360739" y="1389829"/>
            <a:ext cx="6913117" cy="2363840"/>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61906C1C-AC23-CEC8-D8FA-1F0DE2AC6B65}"/>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B5D98104-33FF-41DE-D66E-48FBB61752C0}"/>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6018371" cy="1713931"/>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spc="-11" dirty="0">
                <a:solidFill>
                  <a:srgbClr val="404040"/>
                </a:solidFill>
                <a:latin typeface="微软雅黑"/>
                <a:cs typeface="微软雅黑"/>
              </a:rPr>
              <a:t>TypeScript</a:t>
            </a:r>
            <a:r>
              <a:rPr sz="1350" dirty="0">
                <a:solidFill>
                  <a:srgbClr val="404040"/>
                </a:solidFill>
                <a:latin typeface="微软雅黑"/>
                <a:cs typeface="微软雅黑"/>
              </a:rPr>
              <a:t>的类型系统允许我们使用多种运算符，从现有类型中构建新类型。</a:t>
            </a:r>
            <a:endParaRPr sz="1350">
              <a:latin typeface="微软雅黑"/>
              <a:cs typeface="微软雅黑"/>
            </a:endParaRPr>
          </a:p>
          <a:p>
            <a:pPr marL="180975" indent="-171450">
              <a:spcBef>
                <a:spcPts val="1601"/>
              </a:spcBef>
              <a:buFont typeface="Wingdings"/>
              <a:buChar char=""/>
              <a:tabLst>
                <a:tab pos="180975" algn="l"/>
              </a:tabLst>
            </a:pPr>
            <a:r>
              <a:rPr sz="1350" dirty="0">
                <a:solidFill>
                  <a:srgbClr val="404040"/>
                </a:solidFill>
                <a:latin typeface="微软雅黑"/>
                <a:cs typeface="微软雅黑"/>
              </a:rPr>
              <a:t>我们来使用第一种组合类型的方法：联合类型（Union </a:t>
            </a:r>
            <a:r>
              <a:rPr sz="1350" spc="-19" dirty="0">
                <a:solidFill>
                  <a:srgbClr val="404040"/>
                </a:solidFill>
                <a:latin typeface="微软雅黑"/>
                <a:cs typeface="微软雅黑"/>
              </a:rPr>
              <a:t>Type）</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联合类型是由两个或者多个其他类型组成的类型；</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表示可以是这些类型中的任何一个值；</a:t>
            </a:r>
            <a:endParaRPr sz="1350">
              <a:latin typeface="微软雅黑"/>
              <a:cs typeface="微软雅黑"/>
            </a:endParaRPr>
          </a:p>
          <a:p>
            <a:pPr marL="411956" lvl="1" indent="-176213">
              <a:spcBef>
                <a:spcPts val="1080"/>
              </a:spcBef>
              <a:buFont typeface="Wingdings"/>
              <a:buChar char=""/>
              <a:tabLst>
                <a:tab pos="411956" algn="l"/>
              </a:tabLst>
            </a:pPr>
            <a:r>
              <a:rPr sz="1350" dirty="0">
                <a:solidFill>
                  <a:srgbClr val="404040"/>
                </a:solidFill>
                <a:latin typeface="微软雅黑"/>
                <a:cs typeface="微软雅黑"/>
              </a:rPr>
              <a:t>联合类型中的每一个类型被称之为联合成员</a:t>
            </a:r>
            <a:r>
              <a:rPr sz="1350" spc="-19" dirty="0">
                <a:solidFill>
                  <a:srgbClr val="404040"/>
                </a:solidFill>
                <a:latin typeface="微软雅黑"/>
                <a:cs typeface="微软雅黑"/>
              </a:rPr>
              <a:t>（union's</a:t>
            </a:r>
            <a:r>
              <a:rPr sz="1350" spc="-4" dirty="0">
                <a:solidFill>
                  <a:srgbClr val="404040"/>
                </a:solidFill>
                <a:latin typeface="微软雅黑"/>
                <a:cs typeface="微软雅黑"/>
              </a:rPr>
              <a:t> </a:t>
            </a:r>
            <a:r>
              <a:rPr sz="1425" i="1" spc="-38" dirty="0">
                <a:solidFill>
                  <a:srgbClr val="404040"/>
                </a:solidFill>
                <a:latin typeface="微软雅黑"/>
                <a:cs typeface="微软雅黑"/>
              </a:rPr>
              <a:t>members</a:t>
            </a:r>
            <a:r>
              <a:rPr sz="1350" spc="-38" dirty="0">
                <a:solidFill>
                  <a:srgbClr val="404040"/>
                </a:solidFill>
                <a:latin typeface="微软雅黑"/>
                <a:cs typeface="微软雅黑"/>
              </a:rPr>
              <a:t>）；</a:t>
            </a:r>
            <a:endParaRPr sz="1350">
              <a:latin typeface="微软雅黑"/>
              <a:cs typeface="微软雅黑"/>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联合类型</a:t>
            </a:r>
          </a:p>
        </p:txBody>
      </p:sp>
      <p:sp>
        <p:nvSpPr>
          <p:cNvPr id="8" name="object 8"/>
          <p:cNvSpPr/>
          <p:nvPr/>
        </p:nvSpPr>
        <p:spPr>
          <a:xfrm>
            <a:off x="499048" y="2969929"/>
            <a:ext cx="4177523" cy="1542974"/>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45A9EE8F-3E2B-D6CB-CCA5-3AF5BECA4562}"/>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3158F2A4-D03A-946C-5586-F21CB8E917D2}"/>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918590"/>
            <a:ext cx="8745379" cy="1041311"/>
          </a:xfrm>
          <a:prstGeom prst="rect">
            <a:avLst/>
          </a:prstGeom>
        </p:spPr>
        <p:txBody>
          <a:bodyPr vert="horz" wrap="square" lIns="0" tIns="9525" rIns="0" bIns="0" rtlCol="0">
            <a:spAutoFit/>
          </a:bodyPr>
          <a:lstStyle/>
          <a:p>
            <a:pPr marL="180975" marR="3810" indent="-171450">
              <a:lnSpc>
                <a:spcPct val="152200"/>
              </a:lnSpc>
              <a:spcBef>
                <a:spcPts val="75"/>
              </a:spcBef>
              <a:buFont typeface="Wingdings"/>
              <a:buChar char=""/>
              <a:tabLst>
                <a:tab pos="180975" algn="l"/>
              </a:tabLst>
            </a:pPr>
            <a:r>
              <a:rPr sz="1350" dirty="0">
                <a:solidFill>
                  <a:srgbClr val="404040"/>
                </a:solidFill>
                <a:latin typeface="微软雅黑"/>
                <a:cs typeface="微软雅黑"/>
              </a:rPr>
              <a:t>在前面，我们通过在类型注解中编写</a:t>
            </a:r>
            <a:r>
              <a:rPr sz="1350" spc="-26" dirty="0">
                <a:solidFill>
                  <a:srgbClr val="404040"/>
                </a:solidFill>
                <a:latin typeface="微软雅黑"/>
                <a:cs typeface="微软雅黑"/>
              </a:rPr>
              <a:t> </a:t>
            </a:r>
            <a:r>
              <a:rPr sz="1350" dirty="0">
                <a:solidFill>
                  <a:srgbClr val="404040"/>
                </a:solidFill>
                <a:latin typeface="微软雅黑"/>
                <a:cs typeface="微软雅黑"/>
              </a:rPr>
              <a:t>对象类型</a:t>
            </a:r>
            <a:r>
              <a:rPr sz="1350" spc="-26" dirty="0">
                <a:solidFill>
                  <a:srgbClr val="404040"/>
                </a:solidFill>
                <a:latin typeface="微软雅黑"/>
                <a:cs typeface="微软雅黑"/>
              </a:rPr>
              <a:t> </a:t>
            </a:r>
            <a:r>
              <a:rPr sz="1350" dirty="0">
                <a:solidFill>
                  <a:srgbClr val="404040"/>
                </a:solidFill>
                <a:latin typeface="微软雅黑"/>
                <a:cs typeface="微软雅黑"/>
              </a:rPr>
              <a:t>和</a:t>
            </a:r>
            <a:r>
              <a:rPr sz="1350" spc="-23" dirty="0">
                <a:solidFill>
                  <a:srgbClr val="404040"/>
                </a:solidFill>
                <a:latin typeface="微软雅黑"/>
                <a:cs typeface="微软雅黑"/>
              </a:rPr>
              <a:t> </a:t>
            </a:r>
            <a:r>
              <a:rPr sz="1350" dirty="0">
                <a:solidFill>
                  <a:srgbClr val="404040"/>
                </a:solidFill>
                <a:latin typeface="微软雅黑"/>
                <a:cs typeface="微软雅黑"/>
              </a:rPr>
              <a:t>联合类型，但是当我们想要多次在其他地方使用时，就要编写多 次。</a:t>
            </a:r>
            <a:endParaRPr sz="1350">
              <a:latin typeface="微软雅黑"/>
              <a:cs typeface="微软雅黑"/>
            </a:endParaRPr>
          </a:p>
          <a:p>
            <a:pPr marL="180975" indent="-171450">
              <a:spcBef>
                <a:spcPts val="1529"/>
              </a:spcBef>
              <a:buFont typeface="Wingdings"/>
              <a:buChar char=""/>
              <a:tabLst>
                <a:tab pos="180975" algn="l"/>
              </a:tabLst>
            </a:pPr>
            <a:r>
              <a:rPr sz="1350" dirty="0">
                <a:solidFill>
                  <a:srgbClr val="404040"/>
                </a:solidFill>
                <a:latin typeface="微软雅黑"/>
                <a:cs typeface="微软雅黑"/>
              </a:rPr>
              <a:t>比如我们可以给对象类型起一个别名：</a:t>
            </a:r>
            <a:endParaRPr sz="1350">
              <a:latin typeface="微软雅黑"/>
              <a:cs typeface="微软雅黑"/>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类型别名</a:t>
            </a:r>
          </a:p>
        </p:txBody>
      </p:sp>
      <p:sp>
        <p:nvSpPr>
          <p:cNvPr id="8" name="object 8"/>
          <p:cNvSpPr/>
          <p:nvPr/>
        </p:nvSpPr>
        <p:spPr>
          <a:xfrm>
            <a:off x="382115" y="2044327"/>
            <a:ext cx="3046886" cy="3046886"/>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3997157" y="2903452"/>
            <a:ext cx="2627378" cy="1149041"/>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D8EA4805-E40A-6FE1-0812-A68B544DEF5F}"/>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368C5A17-D05C-7CAB-BAE3-6ACA7697BD53}"/>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8702040" cy="889346"/>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有时候</a:t>
            </a:r>
            <a:r>
              <a:rPr sz="1350" spc="-11" dirty="0">
                <a:solidFill>
                  <a:srgbClr val="404040"/>
                </a:solidFill>
                <a:latin typeface="微软雅黑"/>
                <a:cs typeface="微软雅黑"/>
              </a:rPr>
              <a:t>TypeScript</a:t>
            </a:r>
            <a:r>
              <a:rPr sz="1350" dirty="0">
                <a:solidFill>
                  <a:srgbClr val="404040"/>
                </a:solidFill>
                <a:latin typeface="微软雅黑"/>
                <a:cs typeface="微软雅黑"/>
              </a:rPr>
              <a:t>无法获取具体的类型信息，这个我们需要使用类型断言</a:t>
            </a:r>
            <a:r>
              <a:rPr sz="1350" spc="-19" dirty="0">
                <a:solidFill>
                  <a:srgbClr val="404040"/>
                </a:solidFill>
                <a:latin typeface="微软雅黑"/>
                <a:cs typeface="微软雅黑"/>
              </a:rPr>
              <a:t>（Type</a:t>
            </a:r>
            <a:r>
              <a:rPr sz="1350" dirty="0">
                <a:solidFill>
                  <a:srgbClr val="404040"/>
                </a:solidFill>
                <a:latin typeface="微软雅黑"/>
                <a:cs typeface="微软雅黑"/>
              </a:rPr>
              <a:t> Assertions）。</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比如我们通过</a:t>
            </a:r>
            <a:r>
              <a:rPr sz="1350" spc="-11" dirty="0">
                <a:solidFill>
                  <a:srgbClr val="404040"/>
                </a:solidFill>
                <a:latin typeface="微软雅黑"/>
                <a:cs typeface="微软雅黑"/>
              </a:rPr>
              <a:t> </a:t>
            </a:r>
            <a:r>
              <a:rPr sz="1350" spc="-4" dirty="0">
                <a:solidFill>
                  <a:srgbClr val="404040"/>
                </a:solidFill>
                <a:latin typeface="微软雅黑"/>
                <a:cs typeface="微软雅黑"/>
              </a:rPr>
              <a:t>document.getElementById，TypeScript</a:t>
            </a:r>
            <a:r>
              <a:rPr sz="1350" dirty="0">
                <a:solidFill>
                  <a:srgbClr val="404040"/>
                </a:solidFill>
                <a:latin typeface="微软雅黑"/>
                <a:cs typeface="微软雅黑"/>
              </a:rPr>
              <a:t>只知道该函数会返回</a:t>
            </a:r>
            <a:r>
              <a:rPr sz="1350" spc="-11" dirty="0">
                <a:solidFill>
                  <a:srgbClr val="404040"/>
                </a:solidFill>
                <a:latin typeface="微软雅黑"/>
                <a:cs typeface="微软雅黑"/>
              </a:rPr>
              <a:t> </a:t>
            </a:r>
            <a:r>
              <a:rPr sz="1350" spc="-4" dirty="0">
                <a:solidFill>
                  <a:srgbClr val="404040"/>
                </a:solidFill>
                <a:latin typeface="微软雅黑"/>
                <a:cs typeface="微软雅黑"/>
              </a:rPr>
              <a:t>HTMLElement</a:t>
            </a:r>
            <a:r>
              <a:rPr sz="1350" spc="-8" dirty="0">
                <a:solidFill>
                  <a:srgbClr val="404040"/>
                </a:solidFill>
                <a:latin typeface="微软雅黑"/>
                <a:cs typeface="微软雅黑"/>
              </a:rPr>
              <a:t> </a:t>
            </a:r>
            <a:r>
              <a:rPr sz="1350" dirty="0">
                <a:solidFill>
                  <a:srgbClr val="404040"/>
                </a:solidFill>
                <a:latin typeface="微软雅黑"/>
                <a:cs typeface="微软雅黑"/>
              </a:rPr>
              <a:t>，但并不知道它</a:t>
            </a:r>
            <a:endParaRPr sz="1350">
              <a:latin typeface="微软雅黑"/>
              <a:cs typeface="微软雅黑"/>
            </a:endParaRPr>
          </a:p>
          <a:p>
            <a:pPr marL="411956">
              <a:spcBef>
                <a:spcPts val="773"/>
              </a:spcBef>
            </a:pPr>
            <a:r>
              <a:rPr sz="1350" dirty="0">
                <a:solidFill>
                  <a:srgbClr val="404040"/>
                </a:solidFill>
                <a:latin typeface="微软雅黑"/>
                <a:cs typeface="微软雅黑"/>
              </a:rPr>
              <a:t>具体的类型：</a:t>
            </a:r>
            <a:endParaRPr sz="1350">
              <a:latin typeface="微软雅黑"/>
              <a:cs typeface="微软雅黑"/>
            </a:endParaRPr>
          </a:p>
        </p:txBody>
      </p:sp>
      <p:sp>
        <p:nvSpPr>
          <p:cNvPr id="7" name="object 7"/>
          <p:cNvSpPr txBox="1"/>
          <p:nvPr/>
        </p:nvSpPr>
        <p:spPr>
          <a:xfrm>
            <a:off x="202934" y="2900553"/>
            <a:ext cx="8109109"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spc="-11" dirty="0">
                <a:solidFill>
                  <a:srgbClr val="404040"/>
                </a:solidFill>
                <a:latin typeface="微软雅黑"/>
                <a:cs typeface="微软雅黑"/>
              </a:rPr>
              <a:t>TypeScript</a:t>
            </a:r>
            <a:r>
              <a:rPr sz="1350" dirty="0">
                <a:solidFill>
                  <a:srgbClr val="404040"/>
                </a:solidFill>
                <a:latin typeface="微软雅黑"/>
                <a:cs typeface="微软雅黑"/>
              </a:rPr>
              <a:t>只允许类型断言转换为</a:t>
            </a:r>
            <a:r>
              <a:rPr sz="1350" spc="-15" dirty="0">
                <a:solidFill>
                  <a:srgbClr val="404040"/>
                </a:solidFill>
                <a:latin typeface="微软雅黑"/>
                <a:cs typeface="微软雅黑"/>
              </a:rPr>
              <a:t> </a:t>
            </a:r>
            <a:r>
              <a:rPr sz="1350" dirty="0">
                <a:solidFill>
                  <a:srgbClr val="404040"/>
                </a:solidFill>
                <a:latin typeface="微软雅黑"/>
                <a:cs typeface="微软雅黑"/>
              </a:rPr>
              <a:t>更具体</a:t>
            </a:r>
            <a:r>
              <a:rPr sz="1350" spc="-15" dirty="0">
                <a:solidFill>
                  <a:srgbClr val="404040"/>
                </a:solidFill>
                <a:latin typeface="微软雅黑"/>
                <a:cs typeface="微软雅黑"/>
              </a:rPr>
              <a:t> </a:t>
            </a:r>
            <a:r>
              <a:rPr sz="1350" dirty="0">
                <a:solidFill>
                  <a:srgbClr val="404040"/>
                </a:solidFill>
                <a:latin typeface="微软雅黑"/>
                <a:cs typeface="微软雅黑"/>
              </a:rPr>
              <a:t>或者</a:t>
            </a:r>
            <a:r>
              <a:rPr sz="1350" spc="-11" dirty="0">
                <a:solidFill>
                  <a:srgbClr val="404040"/>
                </a:solidFill>
                <a:latin typeface="微软雅黑"/>
                <a:cs typeface="微软雅黑"/>
              </a:rPr>
              <a:t> </a:t>
            </a:r>
            <a:r>
              <a:rPr sz="1350" dirty="0">
                <a:solidFill>
                  <a:srgbClr val="404040"/>
                </a:solidFill>
                <a:latin typeface="微软雅黑"/>
                <a:cs typeface="微软雅黑"/>
              </a:rPr>
              <a:t>不太具体</a:t>
            </a:r>
            <a:r>
              <a:rPr sz="1350" spc="-15" dirty="0">
                <a:solidFill>
                  <a:srgbClr val="404040"/>
                </a:solidFill>
                <a:latin typeface="微软雅黑"/>
                <a:cs typeface="微软雅黑"/>
              </a:rPr>
              <a:t> </a:t>
            </a:r>
            <a:r>
              <a:rPr sz="1350" dirty="0">
                <a:solidFill>
                  <a:srgbClr val="404040"/>
                </a:solidFill>
                <a:latin typeface="微软雅黑"/>
                <a:cs typeface="微软雅黑"/>
              </a:rPr>
              <a:t>的类型版本，此规则可防止不可能的强制转换：</a:t>
            </a:r>
            <a:endParaRPr sz="1350">
              <a:latin typeface="微软雅黑"/>
              <a:cs typeface="微软雅黑"/>
            </a:endParaRPr>
          </a:p>
        </p:txBody>
      </p:sp>
      <p:sp>
        <p:nvSpPr>
          <p:cNvPr id="8" name="object 8"/>
          <p:cNvSpPr txBox="1">
            <a:spLocks noGrp="1"/>
          </p:cNvSpPr>
          <p:nvPr>
            <p:ph type="title"/>
          </p:nvPr>
        </p:nvSpPr>
        <p:spPr>
          <a:xfrm>
            <a:off x="985042" y="214502"/>
            <a:ext cx="1757363" cy="425116"/>
          </a:xfrm>
          <a:prstGeom prst="rect">
            <a:avLst/>
          </a:prstGeom>
        </p:spPr>
        <p:txBody>
          <a:bodyPr vert="horz" wrap="square" lIns="0" tIns="9525" rIns="0" bIns="0" rtlCol="0">
            <a:spAutoFit/>
          </a:bodyPr>
          <a:lstStyle/>
          <a:p>
            <a:pPr marL="9525">
              <a:spcBef>
                <a:spcPts val="75"/>
              </a:spcBef>
            </a:pPr>
            <a:r>
              <a:rPr dirty="0"/>
              <a:t>类型断言</a:t>
            </a:r>
            <a:r>
              <a:rPr spc="-4" dirty="0"/>
              <a:t>as</a:t>
            </a:r>
          </a:p>
        </p:txBody>
      </p:sp>
      <p:sp>
        <p:nvSpPr>
          <p:cNvPr id="9" name="object 9"/>
          <p:cNvSpPr/>
          <p:nvPr/>
        </p:nvSpPr>
        <p:spPr>
          <a:xfrm>
            <a:off x="363262" y="2000065"/>
            <a:ext cx="5860205" cy="691877"/>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363262" y="3317083"/>
            <a:ext cx="6942200" cy="1054052"/>
          </a:xfrm>
          <a:prstGeom prst="rect">
            <a:avLst/>
          </a:prstGeom>
          <a:blipFill>
            <a:blip r:embed="rId3" cstate="print"/>
            <a:stretch>
              <a:fillRect/>
            </a:stretch>
          </a:blipFill>
        </p:spPr>
        <p:txBody>
          <a:bodyPr wrap="square" lIns="0" tIns="0" rIns="0" bIns="0" rtlCol="0"/>
          <a:lstStyle/>
          <a:p>
            <a:endParaRPr sz="1350"/>
          </a:p>
        </p:txBody>
      </p:sp>
      <p:sp>
        <p:nvSpPr>
          <p:cNvPr id="11" name="object 11"/>
          <p:cNvSpPr/>
          <p:nvPr/>
        </p:nvSpPr>
        <p:spPr>
          <a:xfrm>
            <a:off x="363262" y="4595548"/>
            <a:ext cx="4327901" cy="206090"/>
          </a:xfrm>
          <a:prstGeom prst="rect">
            <a:avLst/>
          </a:prstGeom>
          <a:blipFill>
            <a:blip r:embed="rId4" cstate="print"/>
            <a:stretch>
              <a:fillRect/>
            </a:stretch>
          </a:blipFill>
        </p:spPr>
        <p:txBody>
          <a:bodyPr wrap="square" lIns="0" tIns="0" rIns="0" bIns="0" rtlCol="0"/>
          <a:lstStyle/>
          <a:p>
            <a:endParaRPr sz="1350"/>
          </a:p>
        </p:txBody>
      </p:sp>
      <p:pic>
        <p:nvPicPr>
          <p:cNvPr id="12" name="图片 11" descr="标志-横排 [转换].png">
            <a:extLst>
              <a:ext uri="{FF2B5EF4-FFF2-40B4-BE49-F238E27FC236}">
                <a16:creationId xmlns:a16="http://schemas.microsoft.com/office/drawing/2014/main" xmlns="" id="{0694ACAA-1EEC-725A-693F-17991BBD3AB0}"/>
              </a:ext>
            </a:extLst>
          </p:cNvPr>
          <p:cNvPicPr>
            <a:picLocks noChangeAspect="1"/>
          </p:cNvPicPr>
          <p:nvPr/>
        </p:nvPicPr>
        <p:blipFill>
          <a:blip r:embed="rId5" cstate="print"/>
          <a:stretch>
            <a:fillRect/>
          </a:stretch>
        </p:blipFill>
        <p:spPr>
          <a:xfrm>
            <a:off x="7340634" y="263896"/>
            <a:ext cx="1533473" cy="360000"/>
          </a:xfrm>
          <a:prstGeom prst="rect">
            <a:avLst/>
          </a:prstGeom>
        </p:spPr>
      </p:pic>
      <p:sp>
        <p:nvSpPr>
          <p:cNvPr id="13" name="矩形 12">
            <a:extLst>
              <a:ext uri="{FF2B5EF4-FFF2-40B4-BE49-F238E27FC236}">
                <a16:creationId xmlns:a16="http://schemas.microsoft.com/office/drawing/2014/main" xmlns="" id="{AEE441D8-509B-2A9F-2FF9-F8CC2A251B7E}"/>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4"/>
            <a:ext cx="6607969" cy="579005"/>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当我们编写下面的代码时，在执行ts的编译阶段会报错：</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这是因为传入的message有可能是为</a:t>
            </a:r>
            <a:r>
              <a:rPr sz="1350" spc="-4" dirty="0">
                <a:solidFill>
                  <a:srgbClr val="404040"/>
                </a:solidFill>
                <a:latin typeface="微软雅黑"/>
                <a:cs typeface="微软雅黑"/>
              </a:rPr>
              <a:t>undefined</a:t>
            </a:r>
            <a:r>
              <a:rPr sz="1350" dirty="0">
                <a:solidFill>
                  <a:srgbClr val="404040"/>
                </a:solidFill>
                <a:latin typeface="微软雅黑"/>
                <a:cs typeface="微软雅黑"/>
              </a:rPr>
              <a:t>的，这个时候是不能执行方法的；</a:t>
            </a:r>
            <a:endParaRPr sz="1350">
              <a:latin typeface="微软雅黑"/>
              <a:cs typeface="微软雅黑"/>
            </a:endParaRPr>
          </a:p>
        </p:txBody>
      </p:sp>
      <p:sp>
        <p:nvSpPr>
          <p:cNvPr id="7" name="object 7"/>
          <p:cNvSpPr txBox="1"/>
          <p:nvPr/>
        </p:nvSpPr>
        <p:spPr>
          <a:xfrm>
            <a:off x="202934" y="2996566"/>
            <a:ext cx="7236619" cy="579005"/>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但是，我们确定传入的参数是有值的，这个时候我们可以使用非空类型断言：</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非空断言使用的是</a:t>
            </a:r>
            <a:r>
              <a:rPr sz="1350" spc="-34" dirty="0">
                <a:solidFill>
                  <a:srgbClr val="404040"/>
                </a:solidFill>
                <a:latin typeface="微软雅黑"/>
                <a:cs typeface="微软雅黑"/>
              </a:rPr>
              <a:t> </a:t>
            </a:r>
            <a:r>
              <a:rPr sz="1350" dirty="0">
                <a:solidFill>
                  <a:srgbClr val="404040"/>
                </a:solidFill>
                <a:latin typeface="微软雅黑"/>
                <a:cs typeface="微软雅黑"/>
              </a:rPr>
              <a:t>!</a:t>
            </a:r>
            <a:r>
              <a:rPr sz="1350" spc="-34" dirty="0">
                <a:solidFill>
                  <a:srgbClr val="404040"/>
                </a:solidFill>
                <a:latin typeface="微软雅黑"/>
                <a:cs typeface="微软雅黑"/>
              </a:rPr>
              <a:t> </a:t>
            </a:r>
            <a:r>
              <a:rPr sz="1350" dirty="0">
                <a:solidFill>
                  <a:srgbClr val="404040"/>
                </a:solidFill>
                <a:latin typeface="微软雅黑"/>
                <a:cs typeface="微软雅黑"/>
              </a:rPr>
              <a:t>，表示可以确定某个标识符是有值的，跳过ts在编译阶段对它的检测；</a:t>
            </a:r>
            <a:endParaRPr sz="1350">
              <a:latin typeface="微软雅黑"/>
              <a:cs typeface="微软雅黑"/>
            </a:endParaRPr>
          </a:p>
        </p:txBody>
      </p:sp>
      <p:sp>
        <p:nvSpPr>
          <p:cNvPr id="8" name="object 8"/>
          <p:cNvSpPr txBox="1">
            <a:spLocks noGrp="1"/>
          </p:cNvSpPr>
          <p:nvPr>
            <p:ph type="title"/>
          </p:nvPr>
        </p:nvSpPr>
        <p:spPr>
          <a:xfrm>
            <a:off x="985043" y="214502"/>
            <a:ext cx="2196465" cy="425116"/>
          </a:xfrm>
          <a:prstGeom prst="rect">
            <a:avLst/>
          </a:prstGeom>
        </p:spPr>
        <p:txBody>
          <a:bodyPr vert="horz" wrap="square" lIns="0" tIns="9525" rIns="0" bIns="0" rtlCol="0">
            <a:spAutoFit/>
          </a:bodyPr>
          <a:lstStyle/>
          <a:p>
            <a:pPr marL="9525">
              <a:spcBef>
                <a:spcPts val="75"/>
              </a:spcBef>
            </a:pPr>
            <a:r>
              <a:rPr dirty="0"/>
              <a:t>非空类型断言!</a:t>
            </a:r>
          </a:p>
        </p:txBody>
      </p:sp>
      <p:sp>
        <p:nvSpPr>
          <p:cNvPr id="9" name="object 9"/>
          <p:cNvSpPr/>
          <p:nvPr/>
        </p:nvSpPr>
        <p:spPr>
          <a:xfrm>
            <a:off x="588117" y="1659884"/>
            <a:ext cx="3983882" cy="1240143"/>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588118" y="3765199"/>
            <a:ext cx="4197890" cy="749066"/>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a:extLst>
              <a:ext uri="{FF2B5EF4-FFF2-40B4-BE49-F238E27FC236}">
                <a16:creationId xmlns:a16="http://schemas.microsoft.com/office/drawing/2014/main" xmlns="" id="{49993C7F-44A9-FE21-49F8-E32FC65FAA16}"/>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a:extLst>
              <a:ext uri="{FF2B5EF4-FFF2-40B4-BE49-F238E27FC236}">
                <a16:creationId xmlns:a16="http://schemas.microsoft.com/office/drawing/2014/main" xmlns="" id="{A5ADA40A-C1A4-0DC3-E290-50DFE93E748B}"/>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7945279" cy="1302280"/>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可选链事实上并不是</a:t>
            </a:r>
            <a:r>
              <a:rPr sz="1350" spc="-11" dirty="0">
                <a:solidFill>
                  <a:srgbClr val="404040"/>
                </a:solidFill>
                <a:latin typeface="微软雅黑"/>
                <a:cs typeface="微软雅黑"/>
              </a:rPr>
              <a:t>TypeScript</a:t>
            </a:r>
            <a:r>
              <a:rPr sz="1350" dirty="0">
                <a:solidFill>
                  <a:srgbClr val="404040"/>
                </a:solidFill>
                <a:latin typeface="微软雅黑"/>
                <a:cs typeface="微软雅黑"/>
              </a:rPr>
              <a:t>独有的特性，它是</a:t>
            </a:r>
            <a:r>
              <a:rPr sz="1350" spc="-8" dirty="0">
                <a:solidFill>
                  <a:srgbClr val="404040"/>
                </a:solidFill>
                <a:latin typeface="微软雅黑"/>
                <a:cs typeface="微软雅黑"/>
              </a:rPr>
              <a:t>ES11（ES2020）</a:t>
            </a:r>
            <a:r>
              <a:rPr sz="1350" dirty="0">
                <a:solidFill>
                  <a:srgbClr val="404040"/>
                </a:solidFill>
                <a:latin typeface="微软雅黑"/>
                <a:cs typeface="微软雅黑"/>
              </a:rPr>
              <a:t>中增加的特性：</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可选链使用可选链操作符</a:t>
            </a:r>
            <a:r>
              <a:rPr sz="1350" spc="-4" dirty="0">
                <a:solidFill>
                  <a:srgbClr val="404040"/>
                </a:solidFill>
                <a:latin typeface="微软雅黑"/>
                <a:cs typeface="微软雅黑"/>
              </a:rPr>
              <a:t> </a:t>
            </a:r>
            <a:r>
              <a:rPr sz="1350" dirty="0">
                <a:solidFill>
                  <a:srgbClr val="404040"/>
                </a:solidFill>
                <a:latin typeface="微软雅黑"/>
                <a:cs typeface="微软雅黑"/>
              </a:rPr>
              <a:t>?.；</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它的作用是当对象的属性不存在时，会短路，直接返回</a:t>
            </a:r>
            <a:r>
              <a:rPr sz="1350" spc="-4" dirty="0">
                <a:solidFill>
                  <a:srgbClr val="404040"/>
                </a:solidFill>
                <a:latin typeface="微软雅黑"/>
                <a:cs typeface="微软雅黑"/>
              </a:rPr>
              <a:t>undefined，</a:t>
            </a:r>
            <a:r>
              <a:rPr sz="1350" dirty="0">
                <a:solidFill>
                  <a:srgbClr val="404040"/>
                </a:solidFill>
                <a:latin typeface="微软雅黑"/>
                <a:cs typeface="微软雅黑"/>
              </a:rPr>
              <a:t>如果存在，那么才会继续执行；</a:t>
            </a:r>
            <a:endParaRPr sz="1350">
              <a:latin typeface="微软雅黑"/>
              <a:cs typeface="微软雅黑"/>
            </a:endParaRPr>
          </a:p>
          <a:p>
            <a:pPr marL="411956" lvl="1" indent="-176213">
              <a:spcBef>
                <a:spcPts val="1226"/>
              </a:spcBef>
              <a:buFont typeface="Wingdings"/>
              <a:buChar char=""/>
              <a:tabLst>
                <a:tab pos="411956" algn="l"/>
              </a:tabLst>
            </a:pPr>
            <a:r>
              <a:rPr sz="1350" dirty="0">
                <a:solidFill>
                  <a:srgbClr val="404040"/>
                </a:solidFill>
                <a:latin typeface="微软雅黑"/>
                <a:cs typeface="微软雅黑"/>
              </a:rPr>
              <a:t>虽然可选链操作是</a:t>
            </a:r>
            <a:r>
              <a:rPr sz="1350" spc="-4" dirty="0">
                <a:solidFill>
                  <a:srgbClr val="404040"/>
                </a:solidFill>
                <a:latin typeface="微软雅黑"/>
                <a:cs typeface="微软雅黑"/>
              </a:rPr>
              <a:t>ECMAScript</a:t>
            </a:r>
            <a:r>
              <a:rPr sz="1350" dirty="0">
                <a:solidFill>
                  <a:srgbClr val="404040"/>
                </a:solidFill>
                <a:latin typeface="微软雅黑"/>
                <a:cs typeface="微软雅黑"/>
              </a:rPr>
              <a:t>提出的特性，但是和</a:t>
            </a:r>
            <a:r>
              <a:rPr sz="1350" spc="-11" dirty="0">
                <a:solidFill>
                  <a:srgbClr val="404040"/>
                </a:solidFill>
                <a:latin typeface="微软雅黑"/>
                <a:cs typeface="微软雅黑"/>
              </a:rPr>
              <a:t>TypeScript</a:t>
            </a:r>
            <a:r>
              <a:rPr sz="1350" dirty="0">
                <a:solidFill>
                  <a:srgbClr val="404040"/>
                </a:solidFill>
                <a:latin typeface="微软雅黑"/>
                <a:cs typeface="微软雅黑"/>
              </a:rPr>
              <a:t>一起使用更版本；</a:t>
            </a:r>
            <a:endParaRPr sz="1350">
              <a:latin typeface="微软雅黑"/>
              <a:cs typeface="微软雅黑"/>
            </a:endParaRPr>
          </a:p>
        </p:txBody>
      </p:sp>
      <p:sp>
        <p:nvSpPr>
          <p:cNvPr id="7" name="object 7"/>
          <p:cNvSpPr txBox="1">
            <a:spLocks noGrp="1"/>
          </p:cNvSpPr>
          <p:nvPr>
            <p:ph type="title"/>
          </p:nvPr>
        </p:nvSpPr>
        <p:spPr>
          <a:xfrm>
            <a:off x="985043" y="214502"/>
            <a:ext cx="2076450" cy="425116"/>
          </a:xfrm>
          <a:prstGeom prst="rect">
            <a:avLst/>
          </a:prstGeom>
        </p:spPr>
        <p:txBody>
          <a:bodyPr vert="horz" wrap="square" lIns="0" tIns="9525" rIns="0" bIns="0" rtlCol="0">
            <a:spAutoFit/>
          </a:bodyPr>
          <a:lstStyle/>
          <a:p>
            <a:pPr marL="9525">
              <a:spcBef>
                <a:spcPts val="75"/>
              </a:spcBef>
            </a:pPr>
            <a:r>
              <a:rPr dirty="0"/>
              <a:t>可选链的使用</a:t>
            </a:r>
          </a:p>
        </p:txBody>
      </p:sp>
      <p:sp>
        <p:nvSpPr>
          <p:cNvPr id="8" name="object 8"/>
          <p:cNvSpPr/>
          <p:nvPr/>
        </p:nvSpPr>
        <p:spPr>
          <a:xfrm>
            <a:off x="5607184" y="3210180"/>
            <a:ext cx="2961630" cy="524281"/>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651891" y="2588805"/>
            <a:ext cx="1819199" cy="2153764"/>
          </a:xfrm>
          <a:prstGeom prst="rect">
            <a:avLst/>
          </a:prstGeom>
          <a:blipFill>
            <a:blip r:embed="rId3" cstate="print"/>
            <a:stretch>
              <a:fillRect/>
            </a:stretch>
          </a:blipFill>
        </p:spPr>
        <p:txBody>
          <a:bodyPr wrap="square" lIns="0" tIns="0" rIns="0" bIns="0" rtlCol="0"/>
          <a:lstStyle/>
          <a:p>
            <a:endParaRPr sz="1350"/>
          </a:p>
        </p:txBody>
      </p:sp>
      <p:sp>
        <p:nvSpPr>
          <p:cNvPr id="10" name="object 10"/>
          <p:cNvSpPr/>
          <p:nvPr/>
        </p:nvSpPr>
        <p:spPr>
          <a:xfrm>
            <a:off x="3052061" y="2624947"/>
            <a:ext cx="2153005" cy="2081477"/>
          </a:xfrm>
          <a:prstGeom prst="rect">
            <a:avLst/>
          </a:prstGeom>
          <a:blipFill>
            <a:blip r:embed="rId4" cstate="print"/>
            <a:stretch>
              <a:fillRect/>
            </a:stretch>
          </a:blipFill>
        </p:spPr>
        <p:txBody>
          <a:bodyPr wrap="square" lIns="0" tIns="0" rIns="0" bIns="0" rtlCol="0"/>
          <a:lstStyle/>
          <a:p>
            <a:endParaRPr sz="1350"/>
          </a:p>
        </p:txBody>
      </p:sp>
      <p:pic>
        <p:nvPicPr>
          <p:cNvPr id="11" name="图片 10" descr="标志-横排 [转换].png">
            <a:extLst>
              <a:ext uri="{FF2B5EF4-FFF2-40B4-BE49-F238E27FC236}">
                <a16:creationId xmlns:a16="http://schemas.microsoft.com/office/drawing/2014/main" xmlns="" id="{A4056542-70B4-1123-E78E-D943DDE5469D}"/>
              </a:ext>
            </a:extLst>
          </p:cNvPr>
          <p:cNvPicPr>
            <a:picLocks noChangeAspect="1"/>
          </p:cNvPicPr>
          <p:nvPr/>
        </p:nvPicPr>
        <p:blipFill>
          <a:blip r:embed="rId5" cstate="print"/>
          <a:stretch>
            <a:fillRect/>
          </a:stretch>
        </p:blipFill>
        <p:spPr>
          <a:xfrm>
            <a:off x="7340634" y="263896"/>
            <a:ext cx="1533473" cy="360000"/>
          </a:xfrm>
          <a:prstGeom prst="rect">
            <a:avLst/>
          </a:prstGeom>
        </p:spPr>
      </p:pic>
      <p:sp>
        <p:nvSpPr>
          <p:cNvPr id="12" name="矩形 11">
            <a:extLst>
              <a:ext uri="{FF2B5EF4-FFF2-40B4-BE49-F238E27FC236}">
                <a16:creationId xmlns:a16="http://schemas.microsoft.com/office/drawing/2014/main" xmlns="" id="{9DC05463-9036-A26A-D947-BEA419872C1E}"/>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8679656" cy="2758769"/>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有时候我们还会看到</a:t>
            </a:r>
            <a:r>
              <a:rPr sz="1350" spc="-4" dirty="0">
                <a:solidFill>
                  <a:srgbClr val="404040"/>
                </a:solidFill>
                <a:latin typeface="微软雅黑"/>
                <a:cs typeface="微软雅黑"/>
              </a:rPr>
              <a:t> </a:t>
            </a:r>
            <a:r>
              <a:rPr sz="1350" dirty="0">
                <a:solidFill>
                  <a:srgbClr val="404040"/>
                </a:solidFill>
                <a:latin typeface="微软雅黑"/>
                <a:cs typeface="微软雅黑"/>
              </a:rPr>
              <a:t>!! 和 ??</a:t>
            </a:r>
            <a:r>
              <a:rPr sz="1350" spc="8" dirty="0">
                <a:solidFill>
                  <a:srgbClr val="404040"/>
                </a:solidFill>
                <a:latin typeface="微软雅黑"/>
                <a:cs typeface="微软雅黑"/>
              </a:rPr>
              <a:t> </a:t>
            </a:r>
            <a:r>
              <a:rPr sz="1350" dirty="0">
                <a:solidFill>
                  <a:srgbClr val="404040"/>
                </a:solidFill>
                <a:latin typeface="微软雅黑"/>
                <a:cs typeface="微软雅黑"/>
              </a:rPr>
              <a:t>操作符，这些都是做什么的呢？</a:t>
            </a:r>
            <a:endParaRPr sz="1350">
              <a:latin typeface="微软雅黑"/>
              <a:cs typeface="微软雅黑"/>
            </a:endParaRPr>
          </a:p>
          <a:p>
            <a:pPr marL="180975" indent="-171450">
              <a:spcBef>
                <a:spcPts val="1601"/>
              </a:spcBef>
              <a:buFont typeface="Wingdings"/>
              <a:buChar char=""/>
              <a:tabLst>
                <a:tab pos="180975" algn="l"/>
              </a:tabLst>
            </a:pPr>
            <a:r>
              <a:rPr sz="1350" dirty="0">
                <a:solidFill>
                  <a:srgbClr val="404040"/>
                </a:solidFill>
                <a:latin typeface="微软雅黑"/>
                <a:cs typeface="微软雅黑"/>
              </a:rPr>
              <a:t>!!操作符：</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将一个其他类型转换成boolean类型；</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类似于Boolean(变量</a:t>
            </a:r>
            <a:r>
              <a:rPr sz="1350" spc="-4" dirty="0">
                <a:solidFill>
                  <a:srgbClr val="404040"/>
                </a:solidFill>
                <a:latin typeface="微软雅黑"/>
                <a:cs typeface="微软雅黑"/>
              </a:rPr>
              <a:t>)</a:t>
            </a:r>
            <a:r>
              <a:rPr sz="1350" dirty="0">
                <a:solidFill>
                  <a:srgbClr val="404040"/>
                </a:solidFill>
                <a:latin typeface="微软雅黑"/>
                <a:cs typeface="微软雅黑"/>
              </a:rPr>
              <a:t>的方式；</a:t>
            </a:r>
            <a:endParaRPr sz="1350">
              <a:latin typeface="微软雅黑"/>
              <a:cs typeface="微软雅黑"/>
            </a:endParaRPr>
          </a:p>
          <a:p>
            <a:pPr marL="180975" indent="-171450">
              <a:spcBef>
                <a:spcPts val="1529"/>
              </a:spcBef>
              <a:buFont typeface="Wingdings"/>
              <a:buChar char=""/>
              <a:tabLst>
                <a:tab pos="180975" algn="l"/>
              </a:tabLst>
            </a:pPr>
            <a:r>
              <a:rPr sz="1350" spc="4" dirty="0">
                <a:solidFill>
                  <a:srgbClr val="404040"/>
                </a:solidFill>
                <a:latin typeface="微软雅黑"/>
                <a:cs typeface="微软雅黑"/>
              </a:rPr>
              <a:t>??</a:t>
            </a:r>
            <a:r>
              <a:rPr sz="1350" dirty="0">
                <a:solidFill>
                  <a:srgbClr val="404040"/>
                </a:solidFill>
                <a:latin typeface="微软雅黑"/>
                <a:cs typeface="微软雅黑"/>
              </a:rPr>
              <a:t>操作符：</a:t>
            </a:r>
            <a:endParaRPr sz="1350">
              <a:latin typeface="微软雅黑"/>
              <a:cs typeface="微软雅黑"/>
            </a:endParaRPr>
          </a:p>
          <a:p>
            <a:pPr marL="411956" lvl="1" indent="-176213">
              <a:spcBef>
                <a:spcPts val="1155"/>
              </a:spcBef>
              <a:buFont typeface="Wingdings"/>
              <a:buChar char=""/>
              <a:tabLst>
                <a:tab pos="411956" algn="l"/>
              </a:tabLst>
            </a:pPr>
            <a:r>
              <a:rPr sz="1350" dirty="0">
                <a:solidFill>
                  <a:srgbClr val="404040"/>
                </a:solidFill>
                <a:latin typeface="微软雅黑"/>
                <a:cs typeface="微软雅黑"/>
              </a:rPr>
              <a:t>它是</a:t>
            </a:r>
            <a:r>
              <a:rPr sz="1350" spc="-8" dirty="0">
                <a:solidFill>
                  <a:srgbClr val="404040"/>
                </a:solidFill>
                <a:latin typeface="微软雅黑"/>
                <a:cs typeface="微软雅黑"/>
              </a:rPr>
              <a:t>ES11</a:t>
            </a:r>
            <a:r>
              <a:rPr sz="1350" dirty="0">
                <a:solidFill>
                  <a:srgbClr val="404040"/>
                </a:solidFill>
                <a:latin typeface="微软雅黑"/>
                <a:cs typeface="微软雅黑"/>
              </a:rPr>
              <a:t>增加的新特性；</a:t>
            </a:r>
            <a:endParaRPr sz="1350">
              <a:latin typeface="微软雅黑"/>
              <a:cs typeface="微软雅黑"/>
            </a:endParaRPr>
          </a:p>
          <a:p>
            <a:pPr marL="411956" marR="3810" lvl="1" indent="-176213">
              <a:lnSpc>
                <a:spcPct val="147800"/>
              </a:lnSpc>
              <a:spcBef>
                <a:spcPts val="465"/>
              </a:spcBef>
              <a:buFont typeface="Wingdings"/>
              <a:buChar char=""/>
              <a:tabLst>
                <a:tab pos="411956" algn="l"/>
              </a:tabLst>
            </a:pPr>
            <a:r>
              <a:rPr sz="1350" b="1" dirty="0">
                <a:solidFill>
                  <a:srgbClr val="404040"/>
                </a:solidFill>
                <a:latin typeface="微软雅黑"/>
                <a:cs typeface="微软雅黑"/>
              </a:rPr>
              <a:t>空值合并操作符</a:t>
            </a:r>
            <a:r>
              <a:rPr sz="1350" spc="-4" dirty="0">
                <a:solidFill>
                  <a:srgbClr val="404040"/>
                </a:solidFill>
                <a:latin typeface="微软雅黑"/>
                <a:cs typeface="微软雅黑"/>
              </a:rPr>
              <a:t>（</a:t>
            </a:r>
            <a:r>
              <a:rPr sz="1350" b="1" spc="-4" dirty="0">
                <a:solidFill>
                  <a:srgbClr val="404040"/>
                </a:solidFill>
                <a:latin typeface="微软雅黑"/>
                <a:cs typeface="微软雅黑"/>
              </a:rPr>
              <a:t>??）</a:t>
            </a:r>
            <a:r>
              <a:rPr sz="1350" b="1" dirty="0">
                <a:solidFill>
                  <a:srgbClr val="404040"/>
                </a:solidFill>
                <a:latin typeface="微软雅黑"/>
                <a:cs typeface="微软雅黑"/>
              </a:rPr>
              <a:t>是一个逻辑操作符，当操作符的左侧是</a:t>
            </a:r>
            <a:r>
              <a:rPr sz="1350" b="1" spc="-11" dirty="0">
                <a:solidFill>
                  <a:srgbClr val="404040"/>
                </a:solidFill>
                <a:latin typeface="微软雅黑"/>
                <a:cs typeface="微软雅黑"/>
              </a:rPr>
              <a:t> </a:t>
            </a:r>
            <a:r>
              <a:rPr sz="1350" b="1" spc="-4" dirty="0">
                <a:solidFill>
                  <a:srgbClr val="404040"/>
                </a:solidFill>
                <a:latin typeface="微软雅黑"/>
                <a:cs typeface="微软雅黑"/>
              </a:rPr>
              <a:t>null </a:t>
            </a:r>
            <a:r>
              <a:rPr sz="1350" b="1" dirty="0">
                <a:solidFill>
                  <a:srgbClr val="404040"/>
                </a:solidFill>
                <a:latin typeface="微软雅黑"/>
                <a:cs typeface="微软雅黑"/>
              </a:rPr>
              <a:t>或者</a:t>
            </a:r>
            <a:r>
              <a:rPr sz="1350" b="1" spc="-11" dirty="0">
                <a:solidFill>
                  <a:srgbClr val="404040"/>
                </a:solidFill>
                <a:latin typeface="微软雅黑"/>
                <a:cs typeface="微软雅黑"/>
              </a:rPr>
              <a:t> </a:t>
            </a:r>
            <a:r>
              <a:rPr sz="1350" b="1" spc="-4" dirty="0">
                <a:solidFill>
                  <a:srgbClr val="404040"/>
                </a:solidFill>
                <a:latin typeface="微软雅黑"/>
                <a:cs typeface="微软雅黑"/>
              </a:rPr>
              <a:t>undefined</a:t>
            </a:r>
            <a:r>
              <a:rPr sz="1350" b="1" spc="-8" dirty="0">
                <a:solidFill>
                  <a:srgbClr val="404040"/>
                </a:solidFill>
                <a:latin typeface="微软雅黑"/>
                <a:cs typeface="微软雅黑"/>
              </a:rPr>
              <a:t> </a:t>
            </a:r>
            <a:r>
              <a:rPr sz="1350" b="1" dirty="0">
                <a:solidFill>
                  <a:srgbClr val="404040"/>
                </a:solidFill>
                <a:latin typeface="微软雅黑"/>
                <a:cs typeface="微软雅黑"/>
              </a:rPr>
              <a:t>时，返回其右侧操作数，  否则返回左侧操作数；</a:t>
            </a:r>
            <a:endParaRPr sz="1350">
              <a:latin typeface="微软雅黑"/>
              <a:cs typeface="微软雅黑"/>
            </a:endParaRPr>
          </a:p>
        </p:txBody>
      </p:sp>
      <p:sp>
        <p:nvSpPr>
          <p:cNvPr id="7" name="object 7"/>
          <p:cNvSpPr txBox="1">
            <a:spLocks noGrp="1"/>
          </p:cNvSpPr>
          <p:nvPr>
            <p:ph type="title"/>
          </p:nvPr>
        </p:nvSpPr>
        <p:spPr>
          <a:xfrm>
            <a:off x="985043" y="214502"/>
            <a:ext cx="1955006" cy="425116"/>
          </a:xfrm>
          <a:prstGeom prst="rect">
            <a:avLst/>
          </a:prstGeom>
        </p:spPr>
        <p:txBody>
          <a:bodyPr vert="horz" wrap="square" lIns="0" tIns="9525" rIns="0" bIns="0" rtlCol="0">
            <a:spAutoFit/>
          </a:bodyPr>
          <a:lstStyle/>
          <a:p>
            <a:pPr marL="9525">
              <a:spcBef>
                <a:spcPts val="75"/>
              </a:spcBef>
            </a:pPr>
            <a:r>
              <a:rPr spc="4" dirty="0"/>
              <a:t>??</a:t>
            </a:r>
            <a:r>
              <a:rPr dirty="0"/>
              <a:t>和</a:t>
            </a:r>
            <a:r>
              <a:rPr spc="-8" dirty="0"/>
              <a:t>!</a:t>
            </a:r>
            <a:r>
              <a:rPr spc="-4" dirty="0"/>
              <a:t>!</a:t>
            </a:r>
            <a:r>
              <a:rPr dirty="0"/>
              <a:t>的作用</a:t>
            </a:r>
          </a:p>
        </p:txBody>
      </p:sp>
      <p:sp>
        <p:nvSpPr>
          <p:cNvPr id="8" name="object 8"/>
          <p:cNvSpPr/>
          <p:nvPr/>
        </p:nvSpPr>
        <p:spPr>
          <a:xfrm>
            <a:off x="480202" y="3915768"/>
            <a:ext cx="2576714" cy="802369"/>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3550190" y="3899920"/>
            <a:ext cx="3015980" cy="834065"/>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7C751DB7-06B4-7A4B-092B-2815D71556A0}"/>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5E133005-6B90-823F-C66B-A5D01B25D0B7}"/>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1905000"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我们来看下面的代码：</a:t>
            </a:r>
            <a:endParaRPr sz="1350">
              <a:latin typeface="微软雅黑"/>
              <a:cs typeface="微软雅黑"/>
            </a:endParaRPr>
          </a:p>
        </p:txBody>
      </p:sp>
      <p:sp>
        <p:nvSpPr>
          <p:cNvPr id="7" name="object 7"/>
          <p:cNvSpPr txBox="1"/>
          <p:nvPr/>
        </p:nvSpPr>
        <p:spPr>
          <a:xfrm>
            <a:off x="202934" y="3355467"/>
            <a:ext cx="8760619" cy="588944"/>
          </a:xfrm>
          <a:prstGeom prst="rect">
            <a:avLst/>
          </a:prstGeom>
        </p:spPr>
        <p:txBody>
          <a:bodyPr vert="horz" wrap="square" lIns="0" tIns="9525" rIns="0" bIns="0" rtlCol="0">
            <a:spAutoFit/>
          </a:bodyPr>
          <a:lstStyle/>
          <a:p>
            <a:pPr marL="180975" marR="3810" indent="-171450">
              <a:lnSpc>
                <a:spcPct val="147800"/>
              </a:lnSpc>
              <a:spcBef>
                <a:spcPts val="75"/>
              </a:spcBef>
              <a:buFont typeface="Wingdings"/>
              <a:buChar char=""/>
              <a:tabLst>
                <a:tab pos="180975" algn="l"/>
              </a:tabLst>
            </a:pPr>
            <a:r>
              <a:rPr sz="1350" dirty="0">
                <a:solidFill>
                  <a:srgbClr val="404040"/>
                </a:solidFill>
                <a:latin typeface="微软雅黑"/>
                <a:cs typeface="微软雅黑"/>
              </a:rPr>
              <a:t>这是因为我们的对象再进行字面量推理的时候，info其实是一个</a:t>
            </a:r>
            <a:r>
              <a:rPr sz="1350" spc="-8" dirty="0">
                <a:solidFill>
                  <a:srgbClr val="404040"/>
                </a:solidFill>
                <a:latin typeface="微软雅黑"/>
                <a:cs typeface="微软雅黑"/>
              </a:rPr>
              <a:t> </a:t>
            </a:r>
            <a:r>
              <a:rPr sz="1350" spc="-4" dirty="0">
                <a:solidFill>
                  <a:srgbClr val="404040"/>
                </a:solidFill>
                <a:latin typeface="微软雅黑"/>
                <a:cs typeface="微软雅黑"/>
              </a:rPr>
              <a:t>{url:</a:t>
            </a:r>
            <a:r>
              <a:rPr sz="1350" dirty="0">
                <a:solidFill>
                  <a:srgbClr val="404040"/>
                </a:solidFill>
                <a:latin typeface="微软雅黑"/>
                <a:cs typeface="微软雅黑"/>
              </a:rPr>
              <a:t> </a:t>
            </a:r>
            <a:r>
              <a:rPr sz="1350" spc="-4" dirty="0">
                <a:solidFill>
                  <a:srgbClr val="404040"/>
                </a:solidFill>
                <a:latin typeface="微软雅黑"/>
                <a:cs typeface="微软雅黑"/>
              </a:rPr>
              <a:t>string,</a:t>
            </a:r>
            <a:r>
              <a:rPr sz="1350" dirty="0">
                <a:solidFill>
                  <a:srgbClr val="404040"/>
                </a:solidFill>
                <a:latin typeface="微软雅黑"/>
                <a:cs typeface="微软雅黑"/>
              </a:rPr>
              <a:t> method: </a:t>
            </a:r>
            <a:r>
              <a:rPr sz="1350" spc="-4" dirty="0">
                <a:solidFill>
                  <a:srgbClr val="404040"/>
                </a:solidFill>
                <a:latin typeface="微软雅黑"/>
                <a:cs typeface="微软雅黑"/>
              </a:rPr>
              <a:t>string}，</a:t>
            </a:r>
            <a:r>
              <a:rPr sz="1350" dirty="0">
                <a:solidFill>
                  <a:srgbClr val="404040"/>
                </a:solidFill>
                <a:latin typeface="微软雅黑"/>
                <a:cs typeface="微软雅黑"/>
              </a:rPr>
              <a:t>所以我们没办法将 一个</a:t>
            </a:r>
            <a:r>
              <a:rPr sz="1350" spc="-4" dirty="0">
                <a:solidFill>
                  <a:srgbClr val="404040"/>
                </a:solidFill>
                <a:latin typeface="微软雅黑"/>
                <a:cs typeface="微软雅黑"/>
              </a:rPr>
              <a:t> string</a:t>
            </a:r>
            <a:r>
              <a:rPr sz="1350" dirty="0">
                <a:solidFill>
                  <a:srgbClr val="404040"/>
                </a:solidFill>
                <a:latin typeface="微软雅黑"/>
                <a:cs typeface="微软雅黑"/>
              </a:rPr>
              <a:t> 赋值给一个 字面量 类型。</a:t>
            </a:r>
            <a:endParaRPr sz="1350">
              <a:latin typeface="微软雅黑"/>
              <a:cs typeface="微软雅黑"/>
            </a:endParaRPr>
          </a:p>
        </p:txBody>
      </p:sp>
      <p:sp>
        <p:nvSpPr>
          <p:cNvPr id="8" name="object 8"/>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字面量推理</a:t>
            </a:r>
          </a:p>
        </p:txBody>
      </p:sp>
      <p:sp>
        <p:nvSpPr>
          <p:cNvPr id="9" name="object 9"/>
          <p:cNvSpPr/>
          <p:nvPr/>
        </p:nvSpPr>
        <p:spPr>
          <a:xfrm>
            <a:off x="350702" y="1345963"/>
            <a:ext cx="4894937" cy="1969373"/>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350702" y="4200513"/>
            <a:ext cx="3639152" cy="486718"/>
          </a:xfrm>
          <a:prstGeom prst="rect">
            <a:avLst/>
          </a:prstGeom>
          <a:blipFill>
            <a:blip r:embed="rId3" cstate="print"/>
            <a:stretch>
              <a:fillRect/>
            </a:stretch>
          </a:blipFill>
        </p:spPr>
        <p:txBody>
          <a:bodyPr wrap="square" lIns="0" tIns="0" rIns="0" bIns="0" rtlCol="0"/>
          <a:lstStyle/>
          <a:p>
            <a:endParaRPr sz="1350"/>
          </a:p>
        </p:txBody>
      </p:sp>
      <p:sp>
        <p:nvSpPr>
          <p:cNvPr id="11" name="object 11"/>
          <p:cNvSpPr/>
          <p:nvPr/>
        </p:nvSpPr>
        <p:spPr>
          <a:xfrm>
            <a:off x="4313410" y="3992849"/>
            <a:ext cx="3062588" cy="823776"/>
          </a:xfrm>
          <a:prstGeom prst="rect">
            <a:avLst/>
          </a:prstGeom>
          <a:blipFill>
            <a:blip r:embed="rId4" cstate="print"/>
            <a:stretch>
              <a:fillRect/>
            </a:stretch>
          </a:blipFill>
        </p:spPr>
        <p:txBody>
          <a:bodyPr wrap="square" lIns="0" tIns="0" rIns="0" bIns="0" rtlCol="0"/>
          <a:lstStyle/>
          <a:p>
            <a:endParaRPr sz="1350"/>
          </a:p>
        </p:txBody>
      </p:sp>
      <p:pic>
        <p:nvPicPr>
          <p:cNvPr id="12" name="图片 11" descr="标志-横排 [转换].png">
            <a:extLst>
              <a:ext uri="{FF2B5EF4-FFF2-40B4-BE49-F238E27FC236}">
                <a16:creationId xmlns:a16="http://schemas.microsoft.com/office/drawing/2014/main" xmlns="" id="{0C443617-38F6-DAC5-968B-C2768A280DB6}"/>
              </a:ext>
            </a:extLst>
          </p:cNvPr>
          <p:cNvPicPr>
            <a:picLocks noChangeAspect="1"/>
          </p:cNvPicPr>
          <p:nvPr/>
        </p:nvPicPr>
        <p:blipFill>
          <a:blip r:embed="rId5" cstate="print"/>
          <a:stretch>
            <a:fillRect/>
          </a:stretch>
        </p:blipFill>
        <p:spPr>
          <a:xfrm>
            <a:off x="7340634" y="263896"/>
            <a:ext cx="1533473" cy="360000"/>
          </a:xfrm>
          <a:prstGeom prst="rect">
            <a:avLst/>
          </a:prstGeom>
        </p:spPr>
      </p:pic>
      <p:sp>
        <p:nvSpPr>
          <p:cNvPr id="13" name="矩形 12">
            <a:extLst>
              <a:ext uri="{FF2B5EF4-FFF2-40B4-BE49-F238E27FC236}">
                <a16:creationId xmlns:a16="http://schemas.microsoft.com/office/drawing/2014/main" xmlns="" id="{CB967AC7-B453-AA12-9134-14D0FC2094CC}"/>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8035290" cy="3872214"/>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什么是类型缩小呢？</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类型缩小的英文是</a:t>
            </a:r>
            <a:r>
              <a:rPr sz="1350" spc="-4" dirty="0">
                <a:solidFill>
                  <a:srgbClr val="404040"/>
                </a:solidFill>
                <a:latin typeface="微软雅黑"/>
                <a:cs typeface="微软雅黑"/>
              </a:rPr>
              <a:t> </a:t>
            </a:r>
            <a:r>
              <a:rPr sz="1350" spc="-23" dirty="0">
                <a:solidFill>
                  <a:srgbClr val="404040"/>
                </a:solidFill>
                <a:latin typeface="微软雅黑"/>
                <a:cs typeface="微软雅黑"/>
              </a:rPr>
              <a:t>Type</a:t>
            </a:r>
            <a:r>
              <a:rPr sz="1350" spc="4" dirty="0">
                <a:solidFill>
                  <a:srgbClr val="404040"/>
                </a:solidFill>
                <a:latin typeface="微软雅黑"/>
                <a:cs typeface="微软雅黑"/>
              </a:rPr>
              <a:t> </a:t>
            </a:r>
            <a:r>
              <a:rPr sz="1350" spc="-4" dirty="0">
                <a:solidFill>
                  <a:srgbClr val="404040"/>
                </a:solidFill>
                <a:latin typeface="微软雅黑"/>
                <a:cs typeface="微软雅黑"/>
              </a:rPr>
              <a:t>Narrowing；</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我们可以通过类似于 </a:t>
            </a:r>
            <a:r>
              <a:rPr sz="1350" spc="-8" dirty="0">
                <a:solidFill>
                  <a:srgbClr val="404040"/>
                </a:solidFill>
                <a:latin typeface="微软雅黑"/>
                <a:cs typeface="微软雅黑"/>
              </a:rPr>
              <a:t>typeof</a:t>
            </a:r>
            <a:r>
              <a:rPr sz="1350" spc="4" dirty="0">
                <a:solidFill>
                  <a:srgbClr val="404040"/>
                </a:solidFill>
                <a:latin typeface="微软雅黑"/>
                <a:cs typeface="微软雅黑"/>
              </a:rPr>
              <a:t> </a:t>
            </a:r>
            <a:r>
              <a:rPr sz="1350" spc="-8" dirty="0">
                <a:solidFill>
                  <a:srgbClr val="404040"/>
                </a:solidFill>
                <a:latin typeface="微软雅黑"/>
                <a:cs typeface="微软雅黑"/>
              </a:rPr>
              <a:t>padding</a:t>
            </a:r>
            <a:r>
              <a:rPr sz="1350" spc="4" dirty="0">
                <a:solidFill>
                  <a:srgbClr val="404040"/>
                </a:solidFill>
                <a:latin typeface="微软雅黑"/>
                <a:cs typeface="微软雅黑"/>
              </a:rPr>
              <a:t> </a:t>
            </a:r>
            <a:r>
              <a:rPr sz="1350" dirty="0">
                <a:solidFill>
                  <a:srgbClr val="404040"/>
                </a:solidFill>
                <a:latin typeface="微软雅黑"/>
                <a:cs typeface="微软雅黑"/>
              </a:rPr>
              <a:t>===</a:t>
            </a:r>
            <a:r>
              <a:rPr sz="1350" spc="4" dirty="0">
                <a:solidFill>
                  <a:srgbClr val="404040"/>
                </a:solidFill>
                <a:latin typeface="微软雅黑"/>
                <a:cs typeface="微软雅黑"/>
              </a:rPr>
              <a:t> </a:t>
            </a:r>
            <a:r>
              <a:rPr sz="1350" spc="-4" dirty="0">
                <a:solidFill>
                  <a:srgbClr val="404040"/>
                </a:solidFill>
                <a:latin typeface="微软雅黑"/>
                <a:cs typeface="微软雅黑"/>
              </a:rPr>
              <a:t>"number"</a:t>
            </a:r>
            <a:r>
              <a:rPr sz="1350" spc="8" dirty="0">
                <a:solidFill>
                  <a:srgbClr val="404040"/>
                </a:solidFill>
                <a:latin typeface="微软雅黑"/>
                <a:cs typeface="微软雅黑"/>
              </a:rPr>
              <a:t> </a:t>
            </a:r>
            <a:r>
              <a:rPr sz="1350" dirty="0">
                <a:solidFill>
                  <a:srgbClr val="404040"/>
                </a:solidFill>
                <a:latin typeface="微软雅黑"/>
                <a:cs typeface="微软雅黑"/>
              </a:rPr>
              <a:t>的判断语句，来改变</a:t>
            </a:r>
            <a:r>
              <a:rPr sz="1350" spc="-11" dirty="0">
                <a:solidFill>
                  <a:srgbClr val="404040"/>
                </a:solidFill>
                <a:latin typeface="微软雅黑"/>
                <a:cs typeface="微软雅黑"/>
              </a:rPr>
              <a:t>TypeScript</a:t>
            </a:r>
            <a:r>
              <a:rPr sz="1350" dirty="0">
                <a:solidFill>
                  <a:srgbClr val="404040"/>
                </a:solidFill>
                <a:latin typeface="微软雅黑"/>
                <a:cs typeface="微软雅黑"/>
              </a:rPr>
              <a:t>的执行路径；</a:t>
            </a:r>
            <a:endParaRPr sz="1350">
              <a:latin typeface="微软雅黑"/>
              <a:cs typeface="微软雅黑"/>
            </a:endParaRPr>
          </a:p>
          <a:p>
            <a:pPr marL="411956" lvl="1" indent="-176213">
              <a:spcBef>
                <a:spcPts val="1226"/>
              </a:spcBef>
              <a:buFont typeface="Wingdings"/>
              <a:buChar char=""/>
              <a:tabLst>
                <a:tab pos="411956" algn="l"/>
              </a:tabLst>
            </a:pPr>
            <a:r>
              <a:rPr sz="1350" dirty="0">
                <a:solidFill>
                  <a:srgbClr val="404040"/>
                </a:solidFill>
                <a:latin typeface="微软雅黑"/>
                <a:cs typeface="微软雅黑"/>
              </a:rPr>
              <a:t>在给定的执行路径中，我们可以缩小比声明时更小的类型，这个过程称之为</a:t>
            </a:r>
            <a:r>
              <a:rPr sz="1350" spc="-4" dirty="0">
                <a:solidFill>
                  <a:srgbClr val="404040"/>
                </a:solidFill>
                <a:latin typeface="微软雅黑"/>
                <a:cs typeface="微软雅黑"/>
              </a:rPr>
              <a:t> </a:t>
            </a:r>
            <a:r>
              <a:rPr sz="1350" dirty="0">
                <a:solidFill>
                  <a:srgbClr val="404040"/>
                </a:solidFill>
                <a:latin typeface="微软雅黑"/>
                <a:cs typeface="微软雅黑"/>
              </a:rPr>
              <a:t>缩小;</a:t>
            </a:r>
            <a:endParaRPr sz="1350">
              <a:latin typeface="微软雅黑"/>
              <a:cs typeface="微软雅黑"/>
            </a:endParaRPr>
          </a:p>
          <a:p>
            <a:pPr marL="411956" lvl="1" indent="-176213">
              <a:spcBef>
                <a:spcPts val="1170"/>
              </a:spcBef>
              <a:buFont typeface="Wingdings"/>
              <a:buChar char=""/>
              <a:tabLst>
                <a:tab pos="411956" algn="l"/>
              </a:tabLst>
            </a:pPr>
            <a:r>
              <a:rPr sz="1350" dirty="0">
                <a:solidFill>
                  <a:srgbClr val="404040"/>
                </a:solidFill>
                <a:latin typeface="微软雅黑"/>
                <a:cs typeface="微软雅黑"/>
              </a:rPr>
              <a:t>而我们编写的</a:t>
            </a:r>
            <a:r>
              <a:rPr sz="1350" spc="-4" dirty="0">
                <a:solidFill>
                  <a:srgbClr val="404040"/>
                </a:solidFill>
                <a:latin typeface="微软雅黑"/>
                <a:cs typeface="微软雅黑"/>
              </a:rPr>
              <a:t> </a:t>
            </a:r>
            <a:r>
              <a:rPr sz="1350" spc="-8" dirty="0">
                <a:solidFill>
                  <a:srgbClr val="404040"/>
                </a:solidFill>
                <a:latin typeface="微软雅黑"/>
                <a:cs typeface="微软雅黑"/>
              </a:rPr>
              <a:t>typeof</a:t>
            </a:r>
            <a:r>
              <a:rPr sz="1350" spc="4" dirty="0">
                <a:solidFill>
                  <a:srgbClr val="404040"/>
                </a:solidFill>
                <a:latin typeface="微软雅黑"/>
                <a:cs typeface="微软雅黑"/>
              </a:rPr>
              <a:t> </a:t>
            </a:r>
            <a:r>
              <a:rPr sz="1350" spc="-8" dirty="0">
                <a:solidFill>
                  <a:srgbClr val="404040"/>
                </a:solidFill>
                <a:latin typeface="微软雅黑"/>
                <a:cs typeface="微软雅黑"/>
              </a:rPr>
              <a:t>padding</a:t>
            </a:r>
            <a:r>
              <a:rPr sz="1350" dirty="0">
                <a:solidFill>
                  <a:srgbClr val="404040"/>
                </a:solidFill>
                <a:latin typeface="微软雅黑"/>
                <a:cs typeface="微软雅黑"/>
              </a:rPr>
              <a:t> ===</a:t>
            </a:r>
            <a:r>
              <a:rPr sz="1350" spc="4" dirty="0">
                <a:solidFill>
                  <a:srgbClr val="404040"/>
                </a:solidFill>
                <a:latin typeface="微软雅黑"/>
                <a:cs typeface="微软雅黑"/>
              </a:rPr>
              <a:t> </a:t>
            </a:r>
            <a:r>
              <a:rPr sz="1350" dirty="0">
                <a:solidFill>
                  <a:srgbClr val="404040"/>
                </a:solidFill>
                <a:latin typeface="微软雅黑"/>
                <a:cs typeface="微软雅黑"/>
              </a:rPr>
              <a:t>"number</a:t>
            </a:r>
            <a:r>
              <a:rPr sz="1350" spc="4" dirty="0">
                <a:solidFill>
                  <a:srgbClr val="404040"/>
                </a:solidFill>
                <a:latin typeface="微软雅黑"/>
                <a:cs typeface="微软雅黑"/>
              </a:rPr>
              <a:t> </a:t>
            </a:r>
            <a:r>
              <a:rPr sz="1350" dirty="0">
                <a:solidFill>
                  <a:srgbClr val="404040"/>
                </a:solidFill>
                <a:latin typeface="微软雅黑"/>
                <a:cs typeface="微软雅黑"/>
              </a:rPr>
              <a:t>可以称之为 类型保护</a:t>
            </a:r>
            <a:r>
              <a:rPr sz="1350" spc="-4" dirty="0">
                <a:solidFill>
                  <a:srgbClr val="404040"/>
                </a:solidFill>
                <a:latin typeface="微软雅黑"/>
                <a:cs typeface="微软雅黑"/>
              </a:rPr>
              <a:t>（type</a:t>
            </a:r>
            <a:r>
              <a:rPr sz="1350" dirty="0">
                <a:solidFill>
                  <a:srgbClr val="404040"/>
                </a:solidFill>
                <a:latin typeface="微软雅黑"/>
                <a:cs typeface="微软雅黑"/>
              </a:rPr>
              <a:t> </a:t>
            </a:r>
            <a:r>
              <a:rPr sz="1350" spc="-4" dirty="0">
                <a:solidFill>
                  <a:srgbClr val="404040"/>
                </a:solidFill>
                <a:latin typeface="微软雅黑"/>
                <a:cs typeface="微软雅黑"/>
              </a:rPr>
              <a:t>guards）；</a:t>
            </a:r>
            <a:endParaRPr sz="1350">
              <a:latin typeface="微软雅黑"/>
              <a:cs typeface="微软雅黑"/>
            </a:endParaRPr>
          </a:p>
          <a:p>
            <a:pPr marL="180975" indent="-171450">
              <a:spcBef>
                <a:spcPts val="1530"/>
              </a:spcBef>
              <a:buFont typeface="Wingdings"/>
              <a:buChar char=""/>
              <a:tabLst>
                <a:tab pos="180975" algn="l"/>
              </a:tabLst>
            </a:pPr>
            <a:r>
              <a:rPr sz="1350" dirty="0">
                <a:solidFill>
                  <a:srgbClr val="404040"/>
                </a:solidFill>
                <a:latin typeface="微软雅黑"/>
                <a:cs typeface="微软雅黑"/>
              </a:rPr>
              <a:t>常见的类型保护有如下几种：</a:t>
            </a:r>
            <a:endParaRPr sz="1350">
              <a:latin typeface="微软雅黑"/>
              <a:cs typeface="微软雅黑"/>
            </a:endParaRPr>
          </a:p>
          <a:p>
            <a:pPr marL="411956" lvl="1" indent="-176213">
              <a:spcBef>
                <a:spcPts val="1223"/>
              </a:spcBef>
              <a:buFont typeface="Wingdings"/>
              <a:buChar char=""/>
              <a:tabLst>
                <a:tab pos="411956" algn="l"/>
              </a:tabLst>
            </a:pPr>
            <a:r>
              <a:rPr sz="1350" spc="-8" dirty="0">
                <a:solidFill>
                  <a:srgbClr val="404040"/>
                </a:solidFill>
                <a:latin typeface="微软雅黑"/>
                <a:cs typeface="微软雅黑"/>
              </a:rPr>
              <a:t>typeof</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平等缩小（比如===、!==）</a:t>
            </a:r>
            <a:endParaRPr sz="1350">
              <a:latin typeface="微软雅黑"/>
              <a:cs typeface="微软雅黑"/>
            </a:endParaRPr>
          </a:p>
          <a:p>
            <a:pPr marL="411956" lvl="1" indent="-176213">
              <a:spcBef>
                <a:spcPts val="1226"/>
              </a:spcBef>
              <a:buFont typeface="Wingdings"/>
              <a:buChar char=""/>
              <a:tabLst>
                <a:tab pos="411956" algn="l"/>
              </a:tabLst>
            </a:pPr>
            <a:r>
              <a:rPr sz="1350" spc="-4" dirty="0">
                <a:solidFill>
                  <a:srgbClr val="404040"/>
                </a:solidFill>
                <a:latin typeface="微软雅黑"/>
                <a:cs typeface="微软雅黑"/>
              </a:rPr>
              <a:t>instanceof</a:t>
            </a:r>
            <a:endParaRPr sz="1350">
              <a:latin typeface="微软雅黑"/>
              <a:cs typeface="微软雅黑"/>
            </a:endParaRPr>
          </a:p>
          <a:p>
            <a:pPr marL="411956" lvl="1" indent="-176213">
              <a:spcBef>
                <a:spcPts val="1170"/>
              </a:spcBef>
              <a:buFont typeface="Wingdings"/>
              <a:buChar char=""/>
              <a:tabLst>
                <a:tab pos="411956" algn="l"/>
              </a:tabLst>
            </a:pPr>
            <a:r>
              <a:rPr sz="1350" spc="-4" dirty="0">
                <a:solidFill>
                  <a:srgbClr val="404040"/>
                </a:solidFill>
                <a:latin typeface="微软雅黑"/>
                <a:cs typeface="微软雅黑"/>
              </a:rPr>
              <a:t>in</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等等...</a:t>
            </a:r>
            <a:endParaRPr sz="1350">
              <a:latin typeface="微软雅黑"/>
              <a:cs typeface="微软雅黑"/>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类型缩小</a:t>
            </a:r>
          </a:p>
        </p:txBody>
      </p:sp>
      <p:pic>
        <p:nvPicPr>
          <p:cNvPr id="8" name="图片 7" descr="标志-横排 [转换].png">
            <a:extLst>
              <a:ext uri="{FF2B5EF4-FFF2-40B4-BE49-F238E27FC236}">
                <a16:creationId xmlns:a16="http://schemas.microsoft.com/office/drawing/2014/main" xmlns="" id="{1474030D-8B42-FED4-53FE-234AEAD03D12}"/>
              </a:ext>
            </a:extLst>
          </p:cNvPr>
          <p:cNvPicPr>
            <a:picLocks noChangeAspect="1"/>
          </p:cNvPicPr>
          <p:nvPr/>
        </p:nvPicPr>
        <p:blipFill>
          <a:blip r:embed="rId2" cstate="print"/>
          <a:stretch>
            <a:fillRect/>
          </a:stretch>
        </p:blipFill>
        <p:spPr>
          <a:xfrm>
            <a:off x="7340634" y="263896"/>
            <a:ext cx="1533473" cy="360000"/>
          </a:xfrm>
          <a:prstGeom prst="rect">
            <a:avLst/>
          </a:prstGeom>
        </p:spPr>
      </p:pic>
      <p:sp>
        <p:nvSpPr>
          <p:cNvPr id="9" name="矩形 8">
            <a:extLst>
              <a:ext uri="{FF2B5EF4-FFF2-40B4-BE49-F238E27FC236}">
                <a16:creationId xmlns:a16="http://schemas.microsoft.com/office/drawing/2014/main" xmlns="" id="{31BF2512-64B7-F7F7-7EF6-EE14ABF5CACD}"/>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8819674"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在</a:t>
            </a:r>
            <a:r>
              <a:rPr sz="1350" spc="-4" dirty="0">
                <a:solidFill>
                  <a:srgbClr val="404040"/>
                </a:solidFill>
                <a:latin typeface="微软雅黑"/>
                <a:cs typeface="微软雅黑"/>
              </a:rPr>
              <a:t> </a:t>
            </a:r>
            <a:r>
              <a:rPr sz="1350" spc="-11" dirty="0">
                <a:solidFill>
                  <a:srgbClr val="404040"/>
                </a:solidFill>
                <a:latin typeface="微软雅黑"/>
                <a:cs typeface="微软雅黑"/>
              </a:rPr>
              <a:t>TypeScript</a:t>
            </a:r>
            <a:r>
              <a:rPr sz="1350" spc="4" dirty="0">
                <a:solidFill>
                  <a:srgbClr val="404040"/>
                </a:solidFill>
                <a:latin typeface="微软雅黑"/>
                <a:cs typeface="微软雅黑"/>
              </a:rPr>
              <a:t> </a:t>
            </a:r>
            <a:r>
              <a:rPr sz="1350" dirty="0">
                <a:solidFill>
                  <a:srgbClr val="404040"/>
                </a:solidFill>
                <a:latin typeface="微软雅黑"/>
                <a:cs typeface="微软雅黑"/>
              </a:rPr>
              <a:t>中，检查返回的值</a:t>
            </a:r>
            <a:r>
              <a:rPr sz="1350" spc="-8" dirty="0">
                <a:solidFill>
                  <a:srgbClr val="404040"/>
                </a:solidFill>
                <a:latin typeface="微软雅黑"/>
                <a:cs typeface="微软雅黑"/>
              </a:rPr>
              <a:t>typeof</a:t>
            </a:r>
            <a:r>
              <a:rPr sz="1350" dirty="0">
                <a:solidFill>
                  <a:srgbClr val="404040"/>
                </a:solidFill>
                <a:latin typeface="微软雅黑"/>
                <a:cs typeface="微软雅黑"/>
              </a:rPr>
              <a:t>是一种类型保护：因为</a:t>
            </a:r>
            <a:r>
              <a:rPr sz="1350" spc="-4" dirty="0">
                <a:solidFill>
                  <a:srgbClr val="404040"/>
                </a:solidFill>
                <a:latin typeface="微软雅黑"/>
                <a:cs typeface="微软雅黑"/>
              </a:rPr>
              <a:t> </a:t>
            </a:r>
            <a:r>
              <a:rPr sz="1350" spc="-11" dirty="0">
                <a:solidFill>
                  <a:srgbClr val="404040"/>
                </a:solidFill>
                <a:latin typeface="微软雅黑"/>
                <a:cs typeface="微软雅黑"/>
              </a:rPr>
              <a:t>TypeScript</a:t>
            </a:r>
            <a:r>
              <a:rPr sz="1350" spc="4" dirty="0">
                <a:solidFill>
                  <a:srgbClr val="404040"/>
                </a:solidFill>
                <a:latin typeface="微软雅黑"/>
                <a:cs typeface="微软雅黑"/>
              </a:rPr>
              <a:t> </a:t>
            </a:r>
            <a:r>
              <a:rPr sz="1350" dirty="0">
                <a:solidFill>
                  <a:srgbClr val="404040"/>
                </a:solidFill>
                <a:latin typeface="微软雅黑"/>
                <a:cs typeface="微软雅黑"/>
              </a:rPr>
              <a:t>对如何</a:t>
            </a:r>
            <a:r>
              <a:rPr sz="1350" spc="-8" dirty="0">
                <a:solidFill>
                  <a:srgbClr val="404040"/>
                </a:solidFill>
                <a:latin typeface="微软雅黑"/>
                <a:cs typeface="微软雅黑"/>
              </a:rPr>
              <a:t>typeof</a:t>
            </a:r>
            <a:r>
              <a:rPr sz="1350" dirty="0">
                <a:solidFill>
                  <a:srgbClr val="404040"/>
                </a:solidFill>
                <a:latin typeface="微软雅黑"/>
                <a:cs typeface="微软雅黑"/>
              </a:rPr>
              <a:t>操作不同的值进行编码。</a:t>
            </a:r>
            <a:endParaRPr sz="1350">
              <a:latin typeface="微软雅黑"/>
              <a:cs typeface="微软雅黑"/>
            </a:endParaRPr>
          </a:p>
        </p:txBody>
      </p:sp>
      <p:sp>
        <p:nvSpPr>
          <p:cNvPr id="7" name="object 7"/>
          <p:cNvSpPr txBox="1">
            <a:spLocks noGrp="1"/>
          </p:cNvSpPr>
          <p:nvPr>
            <p:ph type="title"/>
          </p:nvPr>
        </p:nvSpPr>
        <p:spPr>
          <a:xfrm>
            <a:off x="985043" y="214502"/>
            <a:ext cx="1144429" cy="425116"/>
          </a:xfrm>
          <a:prstGeom prst="rect">
            <a:avLst/>
          </a:prstGeom>
        </p:spPr>
        <p:txBody>
          <a:bodyPr vert="horz" wrap="square" lIns="0" tIns="9525" rIns="0" bIns="0" rtlCol="0">
            <a:spAutoFit/>
          </a:bodyPr>
          <a:lstStyle/>
          <a:p>
            <a:pPr marL="9525">
              <a:spcBef>
                <a:spcPts val="75"/>
              </a:spcBef>
            </a:pPr>
            <a:r>
              <a:rPr spc="-4" dirty="0"/>
              <a:t>ty</a:t>
            </a:r>
            <a:r>
              <a:rPr dirty="0"/>
              <a:t>pe</a:t>
            </a:r>
            <a:r>
              <a:rPr spc="-49" dirty="0"/>
              <a:t>o</a:t>
            </a:r>
            <a:r>
              <a:rPr dirty="0"/>
              <a:t>f</a:t>
            </a:r>
          </a:p>
        </p:txBody>
      </p:sp>
      <p:sp>
        <p:nvSpPr>
          <p:cNvPr id="8" name="object 8"/>
          <p:cNvSpPr/>
          <p:nvPr/>
        </p:nvSpPr>
        <p:spPr>
          <a:xfrm>
            <a:off x="410897" y="1471410"/>
            <a:ext cx="3324524" cy="2041891"/>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21FCBA27-9CC2-F634-8DAC-54B6BCF5CF84}"/>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5CDD2A67-AA42-F3B1-7E9B-38A21027B3F6}"/>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2、pinia</a:t>
            </a:r>
          </a:p>
        </p:txBody>
      </p:sp>
      <p:sp>
        <p:nvSpPr>
          <p:cNvPr id="7" name="文本框 6"/>
          <p:cNvSpPr txBox="1"/>
          <p:nvPr/>
        </p:nvSpPr>
        <p:spPr>
          <a:xfrm>
            <a:off x="1447800" y="970146"/>
            <a:ext cx="6545580" cy="1320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pinia是一个Vue状态管理工具</a:t>
            </a:r>
            <a:r>
              <a:rPr lang="zh-CN" sz="1600" dirty="0">
                <a:solidFill>
                  <a:schemeClr val="tx1">
                    <a:lumMod val="85000"/>
                    <a:lumOff val="15000"/>
                  </a:schemeClr>
                </a:solidFill>
                <a:latin typeface="Helvetica"/>
                <a:ea typeface="宋体" panose="02010600030101010101" pitchFamily="2" charset="-122"/>
                <a:cs typeface="Helvetica"/>
              </a:rPr>
              <a:t>（统一管理和维护各个vue组件的可变化状态）</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它和vuex有很多相似的地方</a:t>
            </a:r>
            <a:r>
              <a:rPr sz="1600" dirty="0">
                <a:solidFill>
                  <a:schemeClr val="tx1">
                    <a:lumMod val="85000"/>
                    <a:lumOff val="15000"/>
                  </a:schemeClr>
                </a:solidFill>
                <a:latin typeface="Helvetica"/>
                <a:cs typeface="Helvetica"/>
              </a:rPr>
              <a:t>。本质上他是vuex团队核心成员开发的，在vuex上面提出了一些改进，pinia对于typescript的支持性更好，友好的devTools支持，pinia只有1kb，简化了很多方法的写法。</a:t>
            </a:r>
            <a:r>
              <a:rPr sz="1600" dirty="0" err="1">
                <a:solidFill>
                  <a:schemeClr val="tx1">
                    <a:lumMod val="85000"/>
                    <a:lumOff val="15000"/>
                  </a:schemeClr>
                </a:solidFill>
                <a:latin typeface="Helvetica"/>
                <a:cs typeface="Helvetica"/>
                <a:hlinkClick r:id="rId4" action="ppaction://hlinkfile"/>
              </a:rPr>
              <a:t>进入官网</a:t>
            </a:r>
            <a:endParaRPr sz="16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5" cstate="print"/>
          <a:stretch>
            <a:fillRect/>
          </a:stretch>
        </p:blipFill>
        <p:spPr>
          <a:xfrm>
            <a:off x="2430780" y="2197100"/>
            <a:ext cx="4282440" cy="2656840"/>
          </a:xfrm>
          <a:prstGeom prst="rect">
            <a:avLst/>
          </a:prstGeom>
        </p:spPr>
      </p:pic>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7168991"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我们可以使用</a:t>
            </a:r>
            <a:r>
              <a:rPr sz="1350" spc="-11" dirty="0">
                <a:solidFill>
                  <a:srgbClr val="404040"/>
                </a:solidFill>
                <a:latin typeface="微软雅黑"/>
                <a:cs typeface="微软雅黑"/>
              </a:rPr>
              <a:t>Switch</a:t>
            </a:r>
            <a:r>
              <a:rPr sz="1350" dirty="0">
                <a:solidFill>
                  <a:srgbClr val="404040"/>
                </a:solidFill>
                <a:latin typeface="微软雅黑"/>
                <a:cs typeface="微软雅黑"/>
              </a:rPr>
              <a:t>或者相等的一些运算符来表达相等性（比如===, </a:t>
            </a:r>
            <a:r>
              <a:rPr sz="1350" spc="-4" dirty="0">
                <a:solidFill>
                  <a:srgbClr val="404040"/>
                </a:solidFill>
                <a:latin typeface="微软雅黑"/>
                <a:cs typeface="微软雅黑"/>
              </a:rPr>
              <a:t>!==,</a:t>
            </a:r>
            <a:r>
              <a:rPr sz="1350" dirty="0">
                <a:solidFill>
                  <a:srgbClr val="404040"/>
                </a:solidFill>
                <a:latin typeface="微软雅黑"/>
                <a:cs typeface="微软雅黑"/>
              </a:rPr>
              <a:t> ==, and</a:t>
            </a:r>
            <a:r>
              <a:rPr sz="1350" spc="-8" dirty="0">
                <a:solidFill>
                  <a:srgbClr val="404040"/>
                </a:solidFill>
                <a:latin typeface="微软雅黑"/>
                <a:cs typeface="微软雅黑"/>
              </a:rPr>
              <a:t> </a:t>
            </a:r>
            <a:r>
              <a:rPr sz="1350" spc="-4" dirty="0">
                <a:solidFill>
                  <a:srgbClr val="404040"/>
                </a:solidFill>
                <a:latin typeface="微软雅黑"/>
                <a:cs typeface="微软雅黑"/>
              </a:rPr>
              <a:t>!=</a:t>
            </a:r>
            <a:r>
              <a:rPr sz="1350" spc="-8" dirty="0">
                <a:solidFill>
                  <a:srgbClr val="404040"/>
                </a:solidFill>
                <a:latin typeface="微软雅黑"/>
                <a:cs typeface="微软雅黑"/>
              </a:rPr>
              <a:t> </a:t>
            </a:r>
            <a:r>
              <a:rPr sz="1350" dirty="0">
                <a:solidFill>
                  <a:srgbClr val="404040"/>
                </a:solidFill>
                <a:latin typeface="微软雅黑"/>
                <a:cs typeface="微软雅黑"/>
              </a:rPr>
              <a:t>）：</a:t>
            </a:r>
            <a:endParaRPr sz="1350">
              <a:latin typeface="微软雅黑"/>
              <a:cs typeface="微软雅黑"/>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平等缩小</a:t>
            </a:r>
          </a:p>
        </p:txBody>
      </p:sp>
      <p:sp>
        <p:nvSpPr>
          <p:cNvPr id="8" name="object 8"/>
          <p:cNvSpPr/>
          <p:nvPr/>
        </p:nvSpPr>
        <p:spPr>
          <a:xfrm>
            <a:off x="441898" y="1419327"/>
            <a:ext cx="4052279" cy="3464596"/>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4D68A326-8F5C-CFAC-B7A8-29996A3C1002}"/>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5D5B6618-A766-AC1B-84BD-49BFE0299B07}"/>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5340191"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spc="-8" dirty="0">
                <a:solidFill>
                  <a:srgbClr val="404040"/>
                </a:solidFill>
                <a:latin typeface="微软雅黑"/>
                <a:cs typeface="微软雅黑"/>
              </a:rPr>
              <a:t>JavaScript</a:t>
            </a:r>
            <a:r>
              <a:rPr sz="1350" spc="-45" dirty="0">
                <a:solidFill>
                  <a:srgbClr val="404040"/>
                </a:solidFill>
                <a:latin typeface="微软雅黑"/>
                <a:cs typeface="微软雅黑"/>
              </a:rPr>
              <a:t> </a:t>
            </a:r>
            <a:r>
              <a:rPr sz="1350" dirty="0">
                <a:solidFill>
                  <a:srgbClr val="404040"/>
                </a:solidFill>
                <a:latin typeface="微软雅黑"/>
                <a:cs typeface="微软雅黑"/>
              </a:rPr>
              <a:t>有一个运算符来检查一个值是否是另一个值的“实例”：</a:t>
            </a:r>
            <a:endParaRPr sz="1350">
              <a:latin typeface="微软雅黑"/>
              <a:cs typeface="微软雅黑"/>
            </a:endParaRPr>
          </a:p>
        </p:txBody>
      </p:sp>
      <p:sp>
        <p:nvSpPr>
          <p:cNvPr id="7" name="object 7"/>
          <p:cNvSpPr txBox="1">
            <a:spLocks noGrp="1"/>
          </p:cNvSpPr>
          <p:nvPr>
            <p:ph type="title"/>
          </p:nvPr>
        </p:nvSpPr>
        <p:spPr>
          <a:xfrm>
            <a:off x="985043" y="214502"/>
            <a:ext cx="1809274" cy="425116"/>
          </a:xfrm>
          <a:prstGeom prst="rect">
            <a:avLst/>
          </a:prstGeom>
        </p:spPr>
        <p:txBody>
          <a:bodyPr vert="horz" wrap="square" lIns="0" tIns="9525" rIns="0" bIns="0" rtlCol="0">
            <a:spAutoFit/>
          </a:bodyPr>
          <a:lstStyle/>
          <a:p>
            <a:pPr marL="9525">
              <a:spcBef>
                <a:spcPts val="75"/>
              </a:spcBef>
            </a:pPr>
            <a:r>
              <a:rPr spc="-4" dirty="0"/>
              <a:t>i</a:t>
            </a:r>
            <a:r>
              <a:rPr dirty="0"/>
              <a:t>n</a:t>
            </a:r>
            <a:r>
              <a:rPr spc="-4" dirty="0"/>
              <a:t>st</a:t>
            </a:r>
            <a:r>
              <a:rPr spc="-8" dirty="0"/>
              <a:t>a</a:t>
            </a:r>
            <a:r>
              <a:rPr dirty="0"/>
              <a:t>nce</a:t>
            </a:r>
            <a:r>
              <a:rPr spc="-53" dirty="0"/>
              <a:t>o</a:t>
            </a:r>
            <a:r>
              <a:rPr dirty="0"/>
              <a:t>f</a:t>
            </a:r>
          </a:p>
        </p:txBody>
      </p:sp>
      <p:sp>
        <p:nvSpPr>
          <p:cNvPr id="8" name="object 8"/>
          <p:cNvSpPr/>
          <p:nvPr/>
        </p:nvSpPr>
        <p:spPr>
          <a:xfrm>
            <a:off x="439367" y="1521341"/>
            <a:ext cx="3784870" cy="1652241"/>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EFFF10C0-D76A-CB40-F101-7AA399FD99DF}"/>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2FEF8308-3F6F-EBFF-85E8-3C72E1034D7E}"/>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4"/>
            <a:ext cx="5815488" cy="579005"/>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spc="-8" dirty="0">
                <a:solidFill>
                  <a:srgbClr val="404040"/>
                </a:solidFill>
                <a:latin typeface="微软雅黑"/>
                <a:cs typeface="微软雅黑"/>
              </a:rPr>
              <a:t>Javascript</a:t>
            </a:r>
            <a:r>
              <a:rPr sz="1350" spc="-30" dirty="0">
                <a:solidFill>
                  <a:srgbClr val="404040"/>
                </a:solidFill>
                <a:latin typeface="微软雅黑"/>
                <a:cs typeface="微软雅黑"/>
              </a:rPr>
              <a:t> </a:t>
            </a:r>
            <a:r>
              <a:rPr sz="1350" dirty="0">
                <a:solidFill>
                  <a:srgbClr val="404040"/>
                </a:solidFill>
                <a:latin typeface="微软雅黑"/>
                <a:cs typeface="微软雅黑"/>
              </a:rPr>
              <a:t>有一个运算符，用于确定对象是否具有带名称的属性</a:t>
            </a:r>
            <a:r>
              <a:rPr sz="1350" spc="-4" dirty="0">
                <a:solidFill>
                  <a:srgbClr val="404040"/>
                </a:solidFill>
                <a:latin typeface="微软雅黑"/>
                <a:cs typeface="微软雅黑"/>
              </a:rPr>
              <a:t>：in</a:t>
            </a:r>
            <a:r>
              <a:rPr sz="1350" dirty="0">
                <a:solidFill>
                  <a:srgbClr val="404040"/>
                </a:solidFill>
                <a:latin typeface="微软雅黑"/>
                <a:cs typeface="微软雅黑"/>
              </a:rPr>
              <a:t>运算符</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如果指定的属性在指定的对象或其原型链中，则</a:t>
            </a:r>
            <a:r>
              <a:rPr sz="1350" b="1" dirty="0">
                <a:solidFill>
                  <a:srgbClr val="404040"/>
                </a:solidFill>
                <a:latin typeface="微软雅黑"/>
                <a:cs typeface="微软雅黑"/>
              </a:rPr>
              <a:t>in</a:t>
            </a:r>
            <a:r>
              <a:rPr sz="1350" b="1" spc="-19" dirty="0">
                <a:solidFill>
                  <a:srgbClr val="404040"/>
                </a:solidFill>
                <a:latin typeface="微软雅黑"/>
                <a:cs typeface="微软雅黑"/>
              </a:rPr>
              <a:t> </a:t>
            </a:r>
            <a:r>
              <a:rPr sz="1350" b="1" dirty="0">
                <a:solidFill>
                  <a:srgbClr val="404040"/>
                </a:solidFill>
                <a:latin typeface="微软雅黑"/>
                <a:cs typeface="微软雅黑"/>
              </a:rPr>
              <a:t>运算符</a:t>
            </a:r>
            <a:r>
              <a:rPr sz="1350" dirty="0">
                <a:solidFill>
                  <a:srgbClr val="404040"/>
                </a:solidFill>
                <a:latin typeface="微软雅黑"/>
                <a:cs typeface="微软雅黑"/>
              </a:rPr>
              <a:t>返回true；</a:t>
            </a:r>
            <a:endParaRPr sz="1350">
              <a:latin typeface="微软雅黑"/>
              <a:cs typeface="微软雅黑"/>
            </a:endParaRPr>
          </a:p>
        </p:txBody>
      </p:sp>
      <p:sp>
        <p:nvSpPr>
          <p:cNvPr id="7" name="object 7"/>
          <p:cNvSpPr txBox="1">
            <a:spLocks noGrp="1"/>
          </p:cNvSpPr>
          <p:nvPr>
            <p:ph type="title"/>
          </p:nvPr>
        </p:nvSpPr>
        <p:spPr>
          <a:xfrm>
            <a:off x="985043" y="214502"/>
            <a:ext cx="342424" cy="425116"/>
          </a:xfrm>
          <a:prstGeom prst="rect">
            <a:avLst/>
          </a:prstGeom>
        </p:spPr>
        <p:txBody>
          <a:bodyPr vert="horz" wrap="square" lIns="0" tIns="9525" rIns="0" bIns="0" rtlCol="0">
            <a:spAutoFit/>
          </a:bodyPr>
          <a:lstStyle/>
          <a:p>
            <a:pPr marL="9525">
              <a:spcBef>
                <a:spcPts val="75"/>
              </a:spcBef>
            </a:pPr>
            <a:r>
              <a:rPr spc="-4" dirty="0"/>
              <a:t>in</a:t>
            </a:r>
          </a:p>
        </p:txBody>
      </p:sp>
      <p:sp>
        <p:nvSpPr>
          <p:cNvPr id="8" name="object 8"/>
          <p:cNvSpPr/>
          <p:nvPr/>
        </p:nvSpPr>
        <p:spPr>
          <a:xfrm>
            <a:off x="532893" y="1798908"/>
            <a:ext cx="3231710" cy="2231921"/>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9093F1FF-799D-8401-B2C2-D7AA9A330AA1}"/>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5C63B64C-4B4A-C447-4876-ECA2B70FB6F3}"/>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3" y="918591"/>
            <a:ext cx="8718233" cy="1402948"/>
          </a:xfrm>
          <a:prstGeom prst="rect">
            <a:avLst/>
          </a:prstGeom>
        </p:spPr>
        <p:txBody>
          <a:bodyPr vert="horz" wrap="square" lIns="0" tIns="9525" rIns="0" bIns="0" rtlCol="0">
            <a:spAutoFit/>
          </a:bodyPr>
          <a:lstStyle/>
          <a:p>
            <a:pPr marL="180975" marR="3810" indent="-171450">
              <a:lnSpc>
                <a:spcPct val="152200"/>
              </a:lnSpc>
              <a:spcBef>
                <a:spcPts val="75"/>
              </a:spcBef>
              <a:buFont typeface="Wingdings"/>
              <a:buChar char=""/>
              <a:tabLst>
                <a:tab pos="180975" algn="l"/>
              </a:tabLst>
            </a:pPr>
            <a:r>
              <a:rPr sz="1350" dirty="0">
                <a:solidFill>
                  <a:srgbClr val="404040"/>
                </a:solidFill>
                <a:latin typeface="微软雅黑"/>
                <a:cs typeface="微软雅黑"/>
              </a:rPr>
              <a:t>在</a:t>
            </a:r>
            <a:r>
              <a:rPr sz="1350" spc="-23" dirty="0">
                <a:solidFill>
                  <a:srgbClr val="404040"/>
                </a:solidFill>
                <a:latin typeface="微软雅黑"/>
                <a:cs typeface="微软雅黑"/>
              </a:rPr>
              <a:t>J</a:t>
            </a:r>
            <a:r>
              <a:rPr sz="1350" dirty="0">
                <a:solidFill>
                  <a:srgbClr val="404040"/>
                </a:solidFill>
                <a:latin typeface="微软雅黑"/>
                <a:cs typeface="微软雅黑"/>
              </a:rPr>
              <a:t>a</a:t>
            </a:r>
            <a:r>
              <a:rPr sz="1350" spc="-23" dirty="0">
                <a:solidFill>
                  <a:srgbClr val="404040"/>
                </a:solidFill>
                <a:latin typeface="微软雅黑"/>
                <a:cs typeface="微软雅黑"/>
              </a:rPr>
              <a:t>v</a:t>
            </a:r>
            <a:r>
              <a:rPr sz="1350" spc="4" dirty="0">
                <a:solidFill>
                  <a:srgbClr val="404040"/>
                </a:solidFill>
                <a:latin typeface="微软雅黑"/>
                <a:cs typeface="微软雅黑"/>
              </a:rPr>
              <a:t>a</a:t>
            </a:r>
            <a:r>
              <a:rPr sz="1350" spc="-4" dirty="0">
                <a:solidFill>
                  <a:srgbClr val="404040"/>
                </a:solidFill>
                <a:latin typeface="微软雅黑"/>
                <a:cs typeface="微软雅黑"/>
              </a:rPr>
              <a:t>Scri</a:t>
            </a:r>
            <a:r>
              <a:rPr sz="1350" dirty="0">
                <a:solidFill>
                  <a:srgbClr val="404040"/>
                </a:solidFill>
                <a:latin typeface="微软雅黑"/>
                <a:cs typeface="微软雅黑"/>
              </a:rPr>
              <a:t>pt开发中，函数是重要的组成部分，并且函数可以作为一等公民（可以作为参数，也可以作为返回值进 行传递）。</a:t>
            </a:r>
            <a:endParaRPr sz="1350">
              <a:latin typeface="微软雅黑"/>
              <a:cs typeface="微软雅黑"/>
            </a:endParaRPr>
          </a:p>
          <a:p>
            <a:pPr marL="180975" indent="-171450">
              <a:spcBef>
                <a:spcPts val="1529"/>
              </a:spcBef>
              <a:buFont typeface="Wingdings"/>
              <a:buChar char=""/>
              <a:tabLst>
                <a:tab pos="180975" algn="l"/>
              </a:tabLst>
            </a:pPr>
            <a:r>
              <a:rPr sz="1350" dirty="0">
                <a:solidFill>
                  <a:srgbClr val="404040"/>
                </a:solidFill>
                <a:latin typeface="微软雅黑"/>
                <a:cs typeface="微软雅黑"/>
              </a:rPr>
              <a:t>那么在使用函数的过程中，函数是否也可以有自己的类型呢？</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我们可以编写函数类型的表达式（Function </a:t>
            </a:r>
            <a:r>
              <a:rPr sz="1350" spc="-23" dirty="0">
                <a:solidFill>
                  <a:srgbClr val="404040"/>
                </a:solidFill>
                <a:latin typeface="微软雅黑"/>
                <a:cs typeface="微软雅黑"/>
              </a:rPr>
              <a:t>Type</a:t>
            </a:r>
            <a:r>
              <a:rPr sz="1350" spc="4" dirty="0">
                <a:solidFill>
                  <a:srgbClr val="404040"/>
                </a:solidFill>
                <a:latin typeface="微软雅黑"/>
                <a:cs typeface="微软雅黑"/>
              </a:rPr>
              <a:t> </a:t>
            </a:r>
            <a:r>
              <a:rPr sz="1350" spc="-4" dirty="0">
                <a:solidFill>
                  <a:srgbClr val="404040"/>
                </a:solidFill>
                <a:latin typeface="微软雅黑"/>
                <a:cs typeface="微软雅黑"/>
              </a:rPr>
              <a:t>Expressions），</a:t>
            </a:r>
            <a:r>
              <a:rPr sz="1350" dirty="0">
                <a:solidFill>
                  <a:srgbClr val="404040"/>
                </a:solidFill>
                <a:latin typeface="微软雅黑"/>
                <a:cs typeface="微软雅黑"/>
              </a:rPr>
              <a:t>来表示函数类型；</a:t>
            </a:r>
            <a:endParaRPr sz="1350">
              <a:latin typeface="微软雅黑"/>
              <a:cs typeface="微软雅黑"/>
            </a:endParaRPr>
          </a:p>
        </p:txBody>
      </p:sp>
      <p:sp>
        <p:nvSpPr>
          <p:cNvPr id="7" name="object 7"/>
          <p:cNvSpPr txBox="1">
            <a:spLocks noGrp="1"/>
          </p:cNvSpPr>
          <p:nvPr>
            <p:ph type="title"/>
          </p:nvPr>
        </p:nvSpPr>
        <p:spPr>
          <a:xfrm>
            <a:off x="985042" y="214502"/>
            <a:ext cx="3214688" cy="425116"/>
          </a:xfrm>
          <a:prstGeom prst="rect">
            <a:avLst/>
          </a:prstGeom>
        </p:spPr>
        <p:txBody>
          <a:bodyPr vert="horz" wrap="square" lIns="0" tIns="9525" rIns="0" bIns="0" rtlCol="0">
            <a:spAutoFit/>
          </a:bodyPr>
          <a:lstStyle/>
          <a:p>
            <a:pPr marL="9525">
              <a:spcBef>
                <a:spcPts val="75"/>
              </a:spcBef>
            </a:pPr>
            <a:r>
              <a:rPr spc="-135" dirty="0"/>
              <a:t>T</a:t>
            </a:r>
            <a:r>
              <a:rPr spc="-8" dirty="0"/>
              <a:t>y</a:t>
            </a:r>
            <a:r>
              <a:rPr dirty="0"/>
              <a:t>p</a:t>
            </a:r>
            <a:r>
              <a:rPr spc="4" dirty="0"/>
              <a:t>e</a:t>
            </a:r>
            <a:r>
              <a:rPr spc="-4" dirty="0"/>
              <a:t>S</a:t>
            </a:r>
            <a:r>
              <a:rPr dirty="0"/>
              <a:t>c</a:t>
            </a:r>
            <a:r>
              <a:rPr spc="8" dirty="0"/>
              <a:t>r</a:t>
            </a:r>
            <a:r>
              <a:rPr spc="-4" dirty="0"/>
              <a:t>i</a:t>
            </a:r>
            <a:r>
              <a:rPr dirty="0"/>
              <a:t>p</a:t>
            </a:r>
            <a:r>
              <a:rPr spc="-4" dirty="0"/>
              <a:t>t</a:t>
            </a:r>
            <a:r>
              <a:rPr dirty="0"/>
              <a:t>函数类型</a:t>
            </a:r>
          </a:p>
        </p:txBody>
      </p:sp>
      <p:sp>
        <p:nvSpPr>
          <p:cNvPr id="8" name="object 8"/>
          <p:cNvSpPr/>
          <p:nvPr/>
        </p:nvSpPr>
        <p:spPr>
          <a:xfrm>
            <a:off x="388093" y="2385746"/>
            <a:ext cx="3712115" cy="2640307"/>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D485E996-2335-1B5A-EA65-4B4A2B032948}"/>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39EFB5BD-1587-ED2E-7588-000CC75A48CB}"/>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6996589" cy="1353576"/>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在上面的语法中</a:t>
            </a:r>
            <a:r>
              <a:rPr sz="1350" spc="-8" dirty="0">
                <a:solidFill>
                  <a:srgbClr val="404040"/>
                </a:solidFill>
                <a:latin typeface="微软雅黑"/>
                <a:cs typeface="微软雅黑"/>
              </a:rPr>
              <a:t> </a:t>
            </a:r>
            <a:r>
              <a:rPr sz="1350" spc="-4" dirty="0">
                <a:solidFill>
                  <a:srgbClr val="404040"/>
                </a:solidFill>
                <a:latin typeface="微软雅黑"/>
                <a:cs typeface="微软雅黑"/>
              </a:rPr>
              <a:t>(num1:</a:t>
            </a:r>
            <a:r>
              <a:rPr sz="1350" dirty="0">
                <a:solidFill>
                  <a:srgbClr val="404040"/>
                </a:solidFill>
                <a:latin typeface="微软雅黑"/>
                <a:cs typeface="微软雅黑"/>
              </a:rPr>
              <a:t> </a:t>
            </a:r>
            <a:r>
              <a:rPr sz="1350" spc="-19" dirty="0">
                <a:solidFill>
                  <a:srgbClr val="404040"/>
                </a:solidFill>
                <a:latin typeface="微软雅黑"/>
                <a:cs typeface="微软雅黑"/>
              </a:rPr>
              <a:t>number,</a:t>
            </a:r>
            <a:r>
              <a:rPr sz="1350" spc="-4" dirty="0">
                <a:solidFill>
                  <a:srgbClr val="404040"/>
                </a:solidFill>
                <a:latin typeface="微软雅黑"/>
                <a:cs typeface="微软雅黑"/>
              </a:rPr>
              <a:t> num2:</a:t>
            </a:r>
            <a:r>
              <a:rPr sz="1350" dirty="0">
                <a:solidFill>
                  <a:srgbClr val="404040"/>
                </a:solidFill>
                <a:latin typeface="微软雅黑"/>
                <a:cs typeface="微软雅黑"/>
              </a:rPr>
              <a:t> number)</a:t>
            </a:r>
            <a:r>
              <a:rPr sz="1350" spc="-8" dirty="0">
                <a:solidFill>
                  <a:srgbClr val="404040"/>
                </a:solidFill>
                <a:latin typeface="微软雅黑"/>
                <a:cs typeface="微软雅黑"/>
              </a:rPr>
              <a:t> </a:t>
            </a:r>
            <a:r>
              <a:rPr sz="1350" dirty="0">
                <a:solidFill>
                  <a:srgbClr val="404040"/>
                </a:solidFill>
                <a:latin typeface="微软雅黑"/>
                <a:cs typeface="微软雅黑"/>
              </a:rPr>
              <a:t>=&gt; </a:t>
            </a:r>
            <a:r>
              <a:rPr sz="1350" spc="-4" dirty="0">
                <a:solidFill>
                  <a:srgbClr val="404040"/>
                </a:solidFill>
                <a:latin typeface="微软雅黑"/>
                <a:cs typeface="微软雅黑"/>
              </a:rPr>
              <a:t>void，</a:t>
            </a:r>
            <a:r>
              <a:rPr sz="1350" dirty="0">
                <a:solidFill>
                  <a:srgbClr val="404040"/>
                </a:solidFill>
                <a:latin typeface="微软雅黑"/>
                <a:cs typeface="微软雅黑"/>
              </a:rPr>
              <a:t>代表的就是一个函数类型：</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接收两个参数的函数</a:t>
            </a:r>
            <a:r>
              <a:rPr sz="1350" spc="-4" dirty="0">
                <a:solidFill>
                  <a:srgbClr val="404040"/>
                </a:solidFill>
                <a:latin typeface="微软雅黑"/>
                <a:cs typeface="微软雅黑"/>
              </a:rPr>
              <a:t>：num1</a:t>
            </a:r>
            <a:r>
              <a:rPr sz="1350" dirty="0">
                <a:solidFill>
                  <a:srgbClr val="404040"/>
                </a:solidFill>
                <a:latin typeface="微软雅黑"/>
                <a:cs typeface="微软雅黑"/>
              </a:rPr>
              <a:t>和</a:t>
            </a:r>
            <a:r>
              <a:rPr sz="1350" spc="-4" dirty="0">
                <a:solidFill>
                  <a:srgbClr val="404040"/>
                </a:solidFill>
                <a:latin typeface="微软雅黑"/>
                <a:cs typeface="微软雅黑"/>
              </a:rPr>
              <a:t>num2，</a:t>
            </a:r>
            <a:r>
              <a:rPr sz="1350" dirty="0">
                <a:solidFill>
                  <a:srgbClr val="404040"/>
                </a:solidFill>
                <a:latin typeface="微软雅黑"/>
                <a:cs typeface="微软雅黑"/>
              </a:rPr>
              <a:t>并且都是</a:t>
            </a:r>
            <a:r>
              <a:rPr sz="1350" spc="-4" dirty="0">
                <a:solidFill>
                  <a:srgbClr val="404040"/>
                </a:solidFill>
                <a:latin typeface="微软雅黑"/>
                <a:cs typeface="微软雅黑"/>
              </a:rPr>
              <a:t>number</a:t>
            </a:r>
            <a:r>
              <a:rPr sz="1350" dirty="0">
                <a:solidFill>
                  <a:srgbClr val="404040"/>
                </a:solidFill>
                <a:latin typeface="微软雅黑"/>
                <a:cs typeface="微软雅黑"/>
              </a:rPr>
              <a:t>类型；</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并且这个函数是没有返回值的，所以是</a:t>
            </a:r>
            <a:r>
              <a:rPr sz="1350" spc="-4" dirty="0">
                <a:solidFill>
                  <a:srgbClr val="404040"/>
                </a:solidFill>
                <a:latin typeface="微软雅黑"/>
                <a:cs typeface="微软雅黑"/>
              </a:rPr>
              <a:t>void；</a:t>
            </a:r>
            <a:endParaRPr sz="1350">
              <a:latin typeface="微软雅黑"/>
              <a:cs typeface="微软雅黑"/>
            </a:endParaRPr>
          </a:p>
          <a:p>
            <a:pPr marL="180975" indent="-171450">
              <a:spcBef>
                <a:spcPts val="1601"/>
              </a:spcBef>
              <a:buFont typeface="Wingdings"/>
              <a:buChar char=""/>
              <a:tabLst>
                <a:tab pos="180975" algn="l"/>
              </a:tabLst>
            </a:pPr>
            <a:r>
              <a:rPr sz="1350" dirty="0">
                <a:solidFill>
                  <a:srgbClr val="404040"/>
                </a:solidFill>
                <a:latin typeface="微软雅黑"/>
                <a:cs typeface="微软雅黑"/>
              </a:rPr>
              <a:t>在某些语言中，可能参数名称</a:t>
            </a:r>
            <a:r>
              <a:rPr sz="1350" spc="-4" dirty="0">
                <a:solidFill>
                  <a:srgbClr val="404040"/>
                </a:solidFill>
                <a:latin typeface="微软雅黑"/>
                <a:cs typeface="微软雅黑"/>
              </a:rPr>
              <a:t>num1</a:t>
            </a:r>
            <a:r>
              <a:rPr sz="1350" dirty="0">
                <a:solidFill>
                  <a:srgbClr val="404040"/>
                </a:solidFill>
                <a:latin typeface="微软雅黑"/>
                <a:cs typeface="微软雅黑"/>
              </a:rPr>
              <a:t>和</a:t>
            </a:r>
            <a:r>
              <a:rPr sz="1350" spc="-4" dirty="0">
                <a:solidFill>
                  <a:srgbClr val="404040"/>
                </a:solidFill>
                <a:latin typeface="微软雅黑"/>
                <a:cs typeface="微软雅黑"/>
              </a:rPr>
              <a:t>num2</a:t>
            </a:r>
            <a:r>
              <a:rPr sz="1350" dirty="0">
                <a:solidFill>
                  <a:srgbClr val="404040"/>
                </a:solidFill>
                <a:latin typeface="微软雅黑"/>
                <a:cs typeface="微软雅黑"/>
              </a:rPr>
              <a:t>是可以省略，但是</a:t>
            </a:r>
            <a:r>
              <a:rPr sz="1350" spc="-11" dirty="0">
                <a:solidFill>
                  <a:srgbClr val="404040"/>
                </a:solidFill>
                <a:latin typeface="微软雅黑"/>
                <a:cs typeface="微软雅黑"/>
              </a:rPr>
              <a:t>TypeScript</a:t>
            </a:r>
            <a:r>
              <a:rPr sz="1350" dirty="0">
                <a:solidFill>
                  <a:srgbClr val="404040"/>
                </a:solidFill>
                <a:latin typeface="微软雅黑"/>
                <a:cs typeface="微软雅黑"/>
              </a:rPr>
              <a:t>是不可以的：</a:t>
            </a:r>
            <a:endParaRPr sz="1350">
              <a:latin typeface="微软雅黑"/>
              <a:cs typeface="微软雅黑"/>
            </a:endParaRPr>
          </a:p>
        </p:txBody>
      </p:sp>
      <p:sp>
        <p:nvSpPr>
          <p:cNvPr id="7" name="object 7"/>
          <p:cNvSpPr txBox="1">
            <a:spLocks noGrp="1"/>
          </p:cNvSpPr>
          <p:nvPr>
            <p:ph type="title"/>
          </p:nvPr>
        </p:nvSpPr>
        <p:spPr>
          <a:xfrm>
            <a:off x="985042" y="214502"/>
            <a:ext cx="3900488" cy="425116"/>
          </a:xfrm>
          <a:prstGeom prst="rect">
            <a:avLst/>
          </a:prstGeom>
        </p:spPr>
        <p:txBody>
          <a:bodyPr vert="horz" wrap="square" lIns="0" tIns="9525" rIns="0" bIns="0" rtlCol="0">
            <a:spAutoFit/>
          </a:bodyPr>
          <a:lstStyle/>
          <a:p>
            <a:pPr marL="9525">
              <a:spcBef>
                <a:spcPts val="75"/>
              </a:spcBef>
            </a:pPr>
            <a:r>
              <a:rPr spc="-135" dirty="0"/>
              <a:t>T</a:t>
            </a:r>
            <a:r>
              <a:rPr spc="-8" dirty="0"/>
              <a:t>y</a:t>
            </a:r>
            <a:r>
              <a:rPr dirty="0"/>
              <a:t>p</a:t>
            </a:r>
            <a:r>
              <a:rPr spc="4" dirty="0"/>
              <a:t>e</a:t>
            </a:r>
            <a:r>
              <a:rPr spc="-4" dirty="0"/>
              <a:t>S</a:t>
            </a:r>
            <a:r>
              <a:rPr dirty="0"/>
              <a:t>c</a:t>
            </a:r>
            <a:r>
              <a:rPr spc="8" dirty="0"/>
              <a:t>r</a:t>
            </a:r>
            <a:r>
              <a:rPr spc="-4" dirty="0"/>
              <a:t>i</a:t>
            </a:r>
            <a:r>
              <a:rPr dirty="0"/>
              <a:t>p</a:t>
            </a:r>
            <a:r>
              <a:rPr spc="-4" dirty="0"/>
              <a:t>t</a:t>
            </a:r>
            <a:r>
              <a:rPr dirty="0"/>
              <a:t>函数类型解析</a:t>
            </a:r>
          </a:p>
        </p:txBody>
      </p:sp>
      <p:sp>
        <p:nvSpPr>
          <p:cNvPr id="8" name="object 8"/>
          <p:cNvSpPr/>
          <p:nvPr/>
        </p:nvSpPr>
        <p:spPr>
          <a:xfrm>
            <a:off x="370047" y="2495186"/>
            <a:ext cx="7764707" cy="489333"/>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CB6C6BF9-740D-E2CF-5385-501C3D985173}"/>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5FA95921-62A2-66F7-687D-1D8ECABA7733}"/>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2762250"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我们可以指定某个参数是可选的：</a:t>
            </a:r>
            <a:endParaRPr sz="1350">
              <a:latin typeface="微软雅黑"/>
              <a:cs typeface="微软雅黑"/>
            </a:endParaRPr>
          </a:p>
        </p:txBody>
      </p:sp>
      <p:sp>
        <p:nvSpPr>
          <p:cNvPr id="7" name="object 7"/>
          <p:cNvSpPr txBox="1"/>
          <p:nvPr/>
        </p:nvSpPr>
        <p:spPr>
          <a:xfrm>
            <a:off x="202934" y="2244471"/>
            <a:ext cx="6075044"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err="1" smtClean="0">
                <a:solidFill>
                  <a:srgbClr val="404040"/>
                </a:solidFill>
                <a:latin typeface="微软雅黑"/>
                <a:cs typeface="微软雅黑"/>
              </a:rPr>
              <a:t>这个时候这个参数</a:t>
            </a:r>
            <a:r>
              <a:rPr lang="en-US" sz="1350" dirty="0" err="1" smtClean="0">
                <a:solidFill>
                  <a:srgbClr val="404040"/>
                </a:solidFill>
                <a:latin typeface="微软雅黑"/>
                <a:cs typeface="微软雅黑"/>
              </a:rPr>
              <a:t>y</a:t>
            </a:r>
            <a:r>
              <a:rPr sz="1350" dirty="0" err="1" smtClean="0">
                <a:solidFill>
                  <a:srgbClr val="404040"/>
                </a:solidFill>
                <a:latin typeface="微软雅黑"/>
                <a:cs typeface="微软雅黑"/>
              </a:rPr>
              <a:t>依然是有类型的</a:t>
            </a:r>
            <a:r>
              <a:rPr sz="1350" dirty="0" err="1">
                <a:solidFill>
                  <a:srgbClr val="404040"/>
                </a:solidFill>
                <a:latin typeface="微软雅黑"/>
                <a:cs typeface="微软雅黑"/>
              </a:rPr>
              <a:t>，它是什么类型呢</a:t>
            </a:r>
            <a:r>
              <a:rPr sz="1350" dirty="0">
                <a:solidFill>
                  <a:srgbClr val="404040"/>
                </a:solidFill>
                <a:latin typeface="微软雅黑"/>
                <a:cs typeface="微软雅黑"/>
              </a:rPr>
              <a:t>？</a:t>
            </a:r>
            <a:r>
              <a:rPr sz="1350" spc="-11" dirty="0">
                <a:solidFill>
                  <a:srgbClr val="404040"/>
                </a:solidFill>
                <a:latin typeface="微软雅黑"/>
                <a:cs typeface="微软雅黑"/>
              </a:rPr>
              <a:t> </a:t>
            </a:r>
            <a:r>
              <a:rPr sz="1350" spc="-4" dirty="0">
                <a:solidFill>
                  <a:srgbClr val="404040"/>
                </a:solidFill>
                <a:latin typeface="微软雅黑"/>
                <a:cs typeface="微软雅黑"/>
              </a:rPr>
              <a:t>number</a:t>
            </a:r>
            <a:r>
              <a:rPr sz="1350" spc="-8" dirty="0">
                <a:solidFill>
                  <a:srgbClr val="404040"/>
                </a:solidFill>
                <a:latin typeface="微软雅黑"/>
                <a:cs typeface="微软雅黑"/>
              </a:rPr>
              <a:t> </a:t>
            </a:r>
            <a:r>
              <a:rPr sz="1350" dirty="0">
                <a:solidFill>
                  <a:srgbClr val="404040"/>
                </a:solidFill>
                <a:latin typeface="微软雅黑"/>
                <a:cs typeface="微软雅黑"/>
              </a:rPr>
              <a:t>|</a:t>
            </a:r>
            <a:r>
              <a:rPr sz="1350" spc="-8" dirty="0">
                <a:solidFill>
                  <a:srgbClr val="404040"/>
                </a:solidFill>
                <a:latin typeface="微软雅黑"/>
                <a:cs typeface="微软雅黑"/>
              </a:rPr>
              <a:t> </a:t>
            </a:r>
            <a:r>
              <a:rPr sz="1350" spc="-4" dirty="0">
                <a:solidFill>
                  <a:srgbClr val="404040"/>
                </a:solidFill>
                <a:latin typeface="微软雅黑"/>
                <a:cs typeface="微软雅黑"/>
              </a:rPr>
              <a:t>undefined</a:t>
            </a:r>
            <a:endParaRPr sz="1350" dirty="0">
              <a:latin typeface="微软雅黑"/>
              <a:cs typeface="微软雅黑"/>
            </a:endParaRPr>
          </a:p>
        </p:txBody>
      </p:sp>
      <p:sp>
        <p:nvSpPr>
          <p:cNvPr id="8" name="object 8"/>
          <p:cNvSpPr txBox="1"/>
          <p:nvPr/>
        </p:nvSpPr>
        <p:spPr>
          <a:xfrm>
            <a:off x="202934" y="3044571"/>
            <a:ext cx="3105150"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另外可选类型需要在必传参数的后面：</a:t>
            </a:r>
            <a:endParaRPr sz="1350">
              <a:latin typeface="微软雅黑"/>
              <a:cs typeface="微软雅黑"/>
            </a:endParaRPr>
          </a:p>
        </p:txBody>
      </p:sp>
      <p:sp>
        <p:nvSpPr>
          <p:cNvPr id="9" name="object 9"/>
          <p:cNvSpPr txBox="1">
            <a:spLocks noGrp="1"/>
          </p:cNvSpPr>
          <p:nvPr>
            <p:ph type="title"/>
          </p:nvPr>
        </p:nvSpPr>
        <p:spPr>
          <a:xfrm>
            <a:off x="985043" y="214502"/>
            <a:ext cx="2419350" cy="425116"/>
          </a:xfrm>
          <a:prstGeom prst="rect">
            <a:avLst/>
          </a:prstGeom>
        </p:spPr>
        <p:txBody>
          <a:bodyPr vert="horz" wrap="square" lIns="0" tIns="9525" rIns="0" bIns="0" rtlCol="0">
            <a:spAutoFit/>
          </a:bodyPr>
          <a:lstStyle/>
          <a:p>
            <a:pPr marL="9525">
              <a:spcBef>
                <a:spcPts val="75"/>
              </a:spcBef>
            </a:pPr>
            <a:r>
              <a:rPr dirty="0"/>
              <a:t>参数的可选类型</a:t>
            </a:r>
          </a:p>
        </p:txBody>
      </p:sp>
      <p:sp>
        <p:nvSpPr>
          <p:cNvPr id="10" name="object 10"/>
          <p:cNvSpPr/>
          <p:nvPr/>
        </p:nvSpPr>
        <p:spPr>
          <a:xfrm>
            <a:off x="404515" y="1414160"/>
            <a:ext cx="3710285" cy="743605"/>
          </a:xfrm>
          <a:prstGeom prst="rect">
            <a:avLst/>
          </a:prstGeom>
          <a:blipFill>
            <a:blip r:embed="rId2" cstate="print"/>
            <a:stretch>
              <a:fillRect/>
            </a:stretch>
          </a:blipFill>
        </p:spPr>
        <p:txBody>
          <a:bodyPr wrap="square" lIns="0" tIns="0" rIns="0" bIns="0" rtlCol="0"/>
          <a:lstStyle/>
          <a:p>
            <a:endParaRPr sz="1350"/>
          </a:p>
        </p:txBody>
      </p:sp>
      <p:sp>
        <p:nvSpPr>
          <p:cNvPr id="11" name="object 11"/>
          <p:cNvSpPr/>
          <p:nvPr/>
        </p:nvSpPr>
        <p:spPr>
          <a:xfrm>
            <a:off x="404514" y="2516239"/>
            <a:ext cx="7201856" cy="474572"/>
          </a:xfrm>
          <a:prstGeom prst="rect">
            <a:avLst/>
          </a:prstGeom>
          <a:blipFill>
            <a:blip r:embed="rId3" cstate="print"/>
            <a:stretch>
              <a:fillRect/>
            </a:stretch>
          </a:blipFill>
        </p:spPr>
        <p:txBody>
          <a:bodyPr wrap="square" lIns="0" tIns="0" rIns="0" bIns="0" rtlCol="0"/>
          <a:lstStyle/>
          <a:p>
            <a:endParaRPr sz="1350"/>
          </a:p>
        </p:txBody>
      </p:sp>
      <p:sp>
        <p:nvSpPr>
          <p:cNvPr id="12" name="object 12"/>
          <p:cNvSpPr/>
          <p:nvPr/>
        </p:nvSpPr>
        <p:spPr>
          <a:xfrm>
            <a:off x="404514" y="3434262"/>
            <a:ext cx="7226834" cy="1180685"/>
          </a:xfrm>
          <a:prstGeom prst="rect">
            <a:avLst/>
          </a:prstGeom>
          <a:blipFill>
            <a:blip r:embed="rId4" cstate="print"/>
            <a:stretch>
              <a:fillRect/>
            </a:stretch>
          </a:blipFill>
        </p:spPr>
        <p:txBody>
          <a:bodyPr wrap="square" lIns="0" tIns="0" rIns="0" bIns="0" rtlCol="0"/>
          <a:lstStyle/>
          <a:p>
            <a:endParaRPr sz="1350"/>
          </a:p>
        </p:txBody>
      </p:sp>
      <p:pic>
        <p:nvPicPr>
          <p:cNvPr id="13" name="图片 12" descr="标志-横排 [转换].png">
            <a:extLst>
              <a:ext uri="{FF2B5EF4-FFF2-40B4-BE49-F238E27FC236}">
                <a16:creationId xmlns:a16="http://schemas.microsoft.com/office/drawing/2014/main" xmlns="" id="{685C5A92-0F6E-9F5F-B985-5075963F215D}"/>
              </a:ext>
            </a:extLst>
          </p:cNvPr>
          <p:cNvPicPr>
            <a:picLocks noChangeAspect="1"/>
          </p:cNvPicPr>
          <p:nvPr/>
        </p:nvPicPr>
        <p:blipFill>
          <a:blip r:embed="rId5" cstate="print"/>
          <a:stretch>
            <a:fillRect/>
          </a:stretch>
        </p:blipFill>
        <p:spPr>
          <a:xfrm>
            <a:off x="7340634" y="263896"/>
            <a:ext cx="1533473" cy="360000"/>
          </a:xfrm>
          <a:prstGeom prst="rect">
            <a:avLst/>
          </a:prstGeom>
        </p:spPr>
      </p:pic>
      <p:sp>
        <p:nvSpPr>
          <p:cNvPr id="14" name="矩形 13">
            <a:extLst>
              <a:ext uri="{FF2B5EF4-FFF2-40B4-BE49-F238E27FC236}">
                <a16:creationId xmlns:a16="http://schemas.microsoft.com/office/drawing/2014/main" xmlns="" id="{1E621305-AA25-07BA-A7B9-19DE6001567E}"/>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6094571"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从</a:t>
            </a:r>
            <a:r>
              <a:rPr sz="1350" spc="-8" dirty="0">
                <a:solidFill>
                  <a:srgbClr val="404040"/>
                </a:solidFill>
                <a:latin typeface="微软雅黑"/>
                <a:cs typeface="微软雅黑"/>
              </a:rPr>
              <a:t>ES6</a:t>
            </a:r>
            <a:r>
              <a:rPr sz="1350" dirty="0">
                <a:solidFill>
                  <a:srgbClr val="404040"/>
                </a:solidFill>
                <a:latin typeface="微软雅黑"/>
                <a:cs typeface="微软雅黑"/>
              </a:rPr>
              <a:t>开始</a:t>
            </a:r>
            <a:r>
              <a:rPr sz="1350" spc="-8" dirty="0">
                <a:solidFill>
                  <a:srgbClr val="404040"/>
                </a:solidFill>
                <a:latin typeface="微软雅黑"/>
                <a:cs typeface="微软雅黑"/>
              </a:rPr>
              <a:t>，JavaScript</a:t>
            </a:r>
            <a:r>
              <a:rPr sz="1350" dirty="0">
                <a:solidFill>
                  <a:srgbClr val="404040"/>
                </a:solidFill>
                <a:latin typeface="微软雅黑"/>
                <a:cs typeface="微软雅黑"/>
              </a:rPr>
              <a:t>是支持默认参数的</a:t>
            </a:r>
            <a:r>
              <a:rPr sz="1350" spc="-11" dirty="0">
                <a:solidFill>
                  <a:srgbClr val="404040"/>
                </a:solidFill>
                <a:latin typeface="微软雅黑"/>
                <a:cs typeface="微软雅黑"/>
              </a:rPr>
              <a:t>，TypeScript</a:t>
            </a:r>
            <a:r>
              <a:rPr sz="1350" dirty="0">
                <a:solidFill>
                  <a:srgbClr val="404040"/>
                </a:solidFill>
                <a:latin typeface="微软雅黑"/>
                <a:cs typeface="微软雅黑"/>
              </a:rPr>
              <a:t>也是支持默认参数的：</a:t>
            </a:r>
            <a:endParaRPr sz="1350">
              <a:latin typeface="微软雅黑"/>
              <a:cs typeface="微软雅黑"/>
            </a:endParaRPr>
          </a:p>
        </p:txBody>
      </p:sp>
      <p:sp>
        <p:nvSpPr>
          <p:cNvPr id="7" name="object 7"/>
          <p:cNvSpPr txBox="1"/>
          <p:nvPr/>
        </p:nvSpPr>
        <p:spPr>
          <a:xfrm>
            <a:off x="202934" y="2644521"/>
            <a:ext cx="4882991"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这个时候</a:t>
            </a:r>
            <a:r>
              <a:rPr sz="1350" spc="-4" dirty="0">
                <a:solidFill>
                  <a:srgbClr val="404040"/>
                </a:solidFill>
                <a:latin typeface="微软雅黑"/>
                <a:cs typeface="微软雅黑"/>
              </a:rPr>
              <a:t>y</a:t>
            </a:r>
            <a:r>
              <a:rPr sz="1350" dirty="0">
                <a:solidFill>
                  <a:srgbClr val="404040"/>
                </a:solidFill>
                <a:latin typeface="微软雅黑"/>
                <a:cs typeface="微软雅黑"/>
              </a:rPr>
              <a:t>的类型其实是</a:t>
            </a:r>
            <a:r>
              <a:rPr sz="1350" spc="-11" dirty="0">
                <a:solidFill>
                  <a:srgbClr val="404040"/>
                </a:solidFill>
                <a:latin typeface="微软雅黑"/>
                <a:cs typeface="微软雅黑"/>
              </a:rPr>
              <a:t> </a:t>
            </a:r>
            <a:r>
              <a:rPr sz="1350" spc="-4" dirty="0">
                <a:solidFill>
                  <a:srgbClr val="404040"/>
                </a:solidFill>
                <a:latin typeface="微软雅黑"/>
                <a:cs typeface="微软雅黑"/>
              </a:rPr>
              <a:t>undefined </a:t>
            </a:r>
            <a:r>
              <a:rPr sz="1350" dirty="0">
                <a:solidFill>
                  <a:srgbClr val="404040"/>
                </a:solidFill>
                <a:latin typeface="微软雅黑"/>
                <a:cs typeface="微软雅黑"/>
              </a:rPr>
              <a:t>和</a:t>
            </a:r>
            <a:r>
              <a:rPr sz="1350" spc="-8" dirty="0">
                <a:solidFill>
                  <a:srgbClr val="404040"/>
                </a:solidFill>
                <a:latin typeface="微软雅黑"/>
                <a:cs typeface="微软雅黑"/>
              </a:rPr>
              <a:t> </a:t>
            </a:r>
            <a:r>
              <a:rPr sz="1350" spc="-4" dirty="0">
                <a:solidFill>
                  <a:srgbClr val="404040"/>
                </a:solidFill>
                <a:latin typeface="微软雅黑"/>
                <a:cs typeface="微软雅黑"/>
              </a:rPr>
              <a:t>number </a:t>
            </a:r>
            <a:r>
              <a:rPr sz="1350" dirty="0">
                <a:solidFill>
                  <a:srgbClr val="404040"/>
                </a:solidFill>
                <a:latin typeface="微软雅黑"/>
                <a:cs typeface="微软雅黑"/>
              </a:rPr>
              <a:t>类型的联合。</a:t>
            </a:r>
            <a:endParaRPr sz="1350">
              <a:latin typeface="微软雅黑"/>
              <a:cs typeface="微软雅黑"/>
            </a:endParaRPr>
          </a:p>
        </p:txBody>
      </p:sp>
      <p:sp>
        <p:nvSpPr>
          <p:cNvPr id="8" name="object 8"/>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默认参数</a:t>
            </a:r>
          </a:p>
        </p:txBody>
      </p:sp>
      <p:sp>
        <p:nvSpPr>
          <p:cNvPr id="9" name="object 9"/>
          <p:cNvSpPr/>
          <p:nvPr/>
        </p:nvSpPr>
        <p:spPr>
          <a:xfrm>
            <a:off x="441899" y="1352347"/>
            <a:ext cx="3862590" cy="1171380"/>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4C6C13CC-F1B0-16DA-C2C6-B3D178583D76}"/>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6A89A0C6-E069-50EF-984C-49E10928FD0D}"/>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8153876"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从</a:t>
            </a:r>
            <a:r>
              <a:rPr sz="1350" spc="-8" dirty="0">
                <a:solidFill>
                  <a:srgbClr val="404040"/>
                </a:solidFill>
                <a:latin typeface="微软雅黑"/>
                <a:cs typeface="微软雅黑"/>
              </a:rPr>
              <a:t>ES6</a:t>
            </a:r>
            <a:r>
              <a:rPr sz="1350" dirty="0">
                <a:solidFill>
                  <a:srgbClr val="404040"/>
                </a:solidFill>
                <a:latin typeface="微软雅黑"/>
                <a:cs typeface="微软雅黑"/>
              </a:rPr>
              <a:t>开始</a:t>
            </a:r>
            <a:r>
              <a:rPr sz="1350" spc="-8" dirty="0">
                <a:solidFill>
                  <a:srgbClr val="404040"/>
                </a:solidFill>
                <a:latin typeface="微软雅黑"/>
                <a:cs typeface="微软雅黑"/>
              </a:rPr>
              <a:t>，JavaScript</a:t>
            </a:r>
            <a:r>
              <a:rPr sz="1350" dirty="0">
                <a:solidFill>
                  <a:srgbClr val="404040"/>
                </a:solidFill>
                <a:latin typeface="微软雅黑"/>
                <a:cs typeface="微软雅黑"/>
              </a:rPr>
              <a:t>也支持剩余参数，剩余参数语法允许我们将一个不定数量的参数放到一个数组中。</a:t>
            </a:r>
            <a:endParaRPr sz="1350">
              <a:latin typeface="微软雅黑"/>
              <a:cs typeface="微软雅黑"/>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剩余参数</a:t>
            </a:r>
          </a:p>
        </p:txBody>
      </p:sp>
      <p:sp>
        <p:nvSpPr>
          <p:cNvPr id="8" name="object 8"/>
          <p:cNvSpPr/>
          <p:nvPr/>
        </p:nvSpPr>
        <p:spPr>
          <a:xfrm>
            <a:off x="333571" y="1439098"/>
            <a:ext cx="4094945" cy="3322163"/>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DEA3DA53-7C48-6B2A-BEFB-EE49C08CC44C}"/>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2B20DE17-F586-FA46-6A84-C538B901884A}"/>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14602"/>
            <a:ext cx="8126254" cy="1276632"/>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spc="-4" dirty="0">
                <a:solidFill>
                  <a:srgbClr val="404040"/>
                </a:solidFill>
                <a:latin typeface="微软雅黑"/>
                <a:cs typeface="微软雅黑"/>
              </a:rPr>
              <a:t>this</a:t>
            </a:r>
            <a:r>
              <a:rPr sz="1350" dirty="0">
                <a:solidFill>
                  <a:srgbClr val="404040"/>
                </a:solidFill>
                <a:latin typeface="微软雅黑"/>
                <a:cs typeface="微软雅黑"/>
              </a:rPr>
              <a:t>是</a:t>
            </a:r>
            <a:r>
              <a:rPr sz="1350" spc="-8" dirty="0">
                <a:solidFill>
                  <a:srgbClr val="404040"/>
                </a:solidFill>
                <a:latin typeface="微软雅黑"/>
                <a:cs typeface="微软雅黑"/>
              </a:rPr>
              <a:t>JavaScript</a:t>
            </a:r>
            <a:r>
              <a:rPr sz="1350" dirty="0">
                <a:solidFill>
                  <a:srgbClr val="404040"/>
                </a:solidFill>
                <a:latin typeface="微软雅黑"/>
                <a:cs typeface="微软雅黑"/>
              </a:rPr>
              <a:t>中一个比较难以理解和把握的知识点：</a:t>
            </a:r>
            <a:endParaRPr sz="1350">
              <a:latin typeface="微软雅黑"/>
              <a:cs typeface="微软雅黑"/>
            </a:endParaRPr>
          </a:p>
          <a:p>
            <a:pPr marL="411956" lvl="1" indent="-176213">
              <a:spcBef>
                <a:spcPts val="1009"/>
              </a:spcBef>
              <a:buFont typeface="Wingdings"/>
              <a:buChar char=""/>
              <a:tabLst>
                <a:tab pos="411956" algn="l"/>
              </a:tabLst>
            </a:pPr>
            <a:r>
              <a:rPr sz="1350" dirty="0">
                <a:solidFill>
                  <a:srgbClr val="404040"/>
                </a:solidFill>
                <a:latin typeface="微软雅黑"/>
                <a:cs typeface="微软雅黑"/>
              </a:rPr>
              <a:t>我在公众号也有一篇文章专门讲解</a:t>
            </a:r>
            <a:r>
              <a:rPr sz="1350" spc="-8" dirty="0">
                <a:solidFill>
                  <a:srgbClr val="404040"/>
                </a:solidFill>
                <a:latin typeface="微软雅黑"/>
                <a:cs typeface="微软雅黑"/>
              </a:rPr>
              <a:t>this：</a:t>
            </a:r>
            <a:r>
              <a:rPr sz="1350" u="sng" spc="-8" dirty="0">
                <a:solidFill>
                  <a:srgbClr val="FFC42F"/>
                </a:solidFill>
                <a:uFill>
                  <a:solidFill>
                    <a:srgbClr val="FFC42F"/>
                  </a:solidFill>
                </a:uFill>
                <a:latin typeface="微软雅黑"/>
                <a:cs typeface="微软雅黑"/>
              </a:rPr>
              <a:t>https://mp.weixin.qq.com/s/hYm0JgBI25grNG_2sCRlTA</a:t>
            </a:r>
            <a:r>
              <a:rPr sz="1350" spc="-8" dirty="0">
                <a:solidFill>
                  <a:srgbClr val="404040"/>
                </a:solidFill>
                <a:latin typeface="微软雅黑"/>
                <a:cs typeface="微软雅黑"/>
              </a:rPr>
              <a:t>；</a:t>
            </a:r>
            <a:endParaRPr sz="1350">
              <a:latin typeface="微软雅黑"/>
              <a:cs typeface="微软雅黑"/>
            </a:endParaRPr>
          </a:p>
          <a:p>
            <a:pPr marL="411956" lvl="1" indent="-176213">
              <a:spcBef>
                <a:spcPts val="1005"/>
              </a:spcBef>
              <a:buFont typeface="Wingdings"/>
              <a:buChar char=""/>
              <a:tabLst>
                <a:tab pos="411956" algn="l"/>
              </a:tabLst>
            </a:pPr>
            <a:r>
              <a:rPr sz="1350" dirty="0">
                <a:solidFill>
                  <a:srgbClr val="404040"/>
                </a:solidFill>
                <a:latin typeface="微软雅黑"/>
                <a:cs typeface="微软雅黑"/>
              </a:rPr>
              <a:t>因为</a:t>
            </a:r>
            <a:r>
              <a:rPr sz="1350" spc="-4" dirty="0">
                <a:solidFill>
                  <a:srgbClr val="404040"/>
                </a:solidFill>
                <a:latin typeface="微软雅黑"/>
                <a:cs typeface="微软雅黑"/>
              </a:rPr>
              <a:t>this</a:t>
            </a:r>
            <a:r>
              <a:rPr sz="1350" dirty="0">
                <a:solidFill>
                  <a:srgbClr val="404040"/>
                </a:solidFill>
                <a:latin typeface="微软雅黑"/>
                <a:cs typeface="微软雅黑"/>
              </a:rPr>
              <a:t>在不同的情况下会绑定不同的值，所以对于它的类型就更难把握了；</a:t>
            </a:r>
            <a:endParaRPr sz="1350">
              <a:latin typeface="微软雅黑"/>
              <a:cs typeface="微软雅黑"/>
            </a:endParaRPr>
          </a:p>
          <a:p>
            <a:pPr marL="180975" indent="-171450">
              <a:spcBef>
                <a:spcPts val="1388"/>
              </a:spcBef>
              <a:buFont typeface="Wingdings"/>
              <a:buChar char=""/>
              <a:tabLst>
                <a:tab pos="180975" algn="l"/>
              </a:tabLst>
            </a:pPr>
            <a:r>
              <a:rPr sz="1350" dirty="0">
                <a:solidFill>
                  <a:srgbClr val="404040"/>
                </a:solidFill>
                <a:latin typeface="微软雅黑"/>
                <a:cs typeface="微软雅黑"/>
              </a:rPr>
              <a:t>那么</a:t>
            </a:r>
            <a:r>
              <a:rPr sz="1350" spc="-11" dirty="0">
                <a:solidFill>
                  <a:srgbClr val="404040"/>
                </a:solidFill>
                <a:latin typeface="微软雅黑"/>
                <a:cs typeface="微软雅黑"/>
              </a:rPr>
              <a:t>，TypeScript</a:t>
            </a:r>
            <a:r>
              <a:rPr sz="1350" dirty="0">
                <a:solidFill>
                  <a:srgbClr val="404040"/>
                </a:solidFill>
                <a:latin typeface="微软雅黑"/>
                <a:cs typeface="微软雅黑"/>
              </a:rPr>
              <a:t>是如何处理</a:t>
            </a:r>
            <a:r>
              <a:rPr sz="1350" spc="-4" dirty="0">
                <a:solidFill>
                  <a:srgbClr val="404040"/>
                </a:solidFill>
                <a:latin typeface="微软雅黑"/>
                <a:cs typeface="微软雅黑"/>
              </a:rPr>
              <a:t>this</a:t>
            </a:r>
            <a:r>
              <a:rPr sz="1350" dirty="0">
                <a:solidFill>
                  <a:srgbClr val="404040"/>
                </a:solidFill>
                <a:latin typeface="微软雅黑"/>
                <a:cs typeface="微软雅黑"/>
              </a:rPr>
              <a:t>呢？我们先来看一个例子：</a:t>
            </a:r>
            <a:endParaRPr sz="1350">
              <a:latin typeface="微软雅黑"/>
              <a:cs typeface="微软雅黑"/>
            </a:endParaRPr>
          </a:p>
        </p:txBody>
      </p:sp>
      <p:sp>
        <p:nvSpPr>
          <p:cNvPr id="7" name="object 7"/>
          <p:cNvSpPr txBox="1"/>
          <p:nvPr/>
        </p:nvSpPr>
        <p:spPr>
          <a:xfrm>
            <a:off x="202934" y="4368166"/>
            <a:ext cx="8523446" cy="55335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上面的代码是可以正常运行的，也就是</a:t>
            </a:r>
            <a:r>
              <a:rPr sz="1350" spc="-11" dirty="0">
                <a:solidFill>
                  <a:srgbClr val="404040"/>
                </a:solidFill>
                <a:latin typeface="微软雅黑"/>
                <a:cs typeface="微软雅黑"/>
              </a:rPr>
              <a:t>TypeScript</a:t>
            </a:r>
            <a:r>
              <a:rPr sz="1350" dirty="0">
                <a:solidFill>
                  <a:srgbClr val="404040"/>
                </a:solidFill>
                <a:latin typeface="微软雅黑"/>
                <a:cs typeface="微软雅黑"/>
              </a:rPr>
              <a:t>在编译时，认为我们的</a:t>
            </a:r>
            <a:r>
              <a:rPr sz="1350" spc="-4" dirty="0">
                <a:solidFill>
                  <a:srgbClr val="404040"/>
                </a:solidFill>
                <a:latin typeface="微软雅黑"/>
                <a:cs typeface="微软雅黑"/>
              </a:rPr>
              <a:t>this</a:t>
            </a:r>
            <a:r>
              <a:rPr sz="1350" dirty="0">
                <a:solidFill>
                  <a:srgbClr val="404040"/>
                </a:solidFill>
                <a:latin typeface="微软雅黑"/>
                <a:cs typeface="微软雅黑"/>
              </a:rPr>
              <a:t>是可以正确去使用的：</a:t>
            </a:r>
            <a:endParaRPr sz="1350">
              <a:latin typeface="微软雅黑"/>
              <a:cs typeface="微软雅黑"/>
            </a:endParaRPr>
          </a:p>
          <a:p>
            <a:pPr marL="411956" lvl="1" indent="-176213">
              <a:spcBef>
                <a:spcPts val="1009"/>
              </a:spcBef>
              <a:buFont typeface="Wingdings"/>
              <a:buChar char=""/>
              <a:tabLst>
                <a:tab pos="411956" algn="l"/>
              </a:tabLst>
            </a:pPr>
            <a:r>
              <a:rPr sz="1350" spc="-11" dirty="0">
                <a:solidFill>
                  <a:srgbClr val="404040"/>
                </a:solidFill>
                <a:latin typeface="微软雅黑"/>
                <a:cs typeface="微软雅黑"/>
              </a:rPr>
              <a:t>TypeScript</a:t>
            </a:r>
            <a:r>
              <a:rPr sz="1350" dirty="0">
                <a:solidFill>
                  <a:srgbClr val="404040"/>
                </a:solidFill>
                <a:latin typeface="微软雅黑"/>
                <a:cs typeface="微软雅黑"/>
              </a:rPr>
              <a:t>认为函数</a:t>
            </a:r>
            <a:r>
              <a:rPr sz="1350" spc="-8" dirty="0">
                <a:solidFill>
                  <a:srgbClr val="404040"/>
                </a:solidFill>
                <a:latin typeface="微软雅黑"/>
                <a:cs typeface="微软雅黑"/>
              </a:rPr>
              <a:t> </a:t>
            </a:r>
            <a:r>
              <a:rPr sz="1350" spc="-4" dirty="0">
                <a:solidFill>
                  <a:srgbClr val="404040"/>
                </a:solidFill>
                <a:latin typeface="微软雅黑"/>
                <a:cs typeface="微软雅黑"/>
              </a:rPr>
              <a:t>sayHello</a:t>
            </a:r>
            <a:r>
              <a:rPr sz="1350" dirty="0">
                <a:solidFill>
                  <a:srgbClr val="404040"/>
                </a:solidFill>
                <a:latin typeface="微软雅黑"/>
                <a:cs typeface="微软雅黑"/>
              </a:rPr>
              <a:t> 有一个对应的</a:t>
            </a:r>
            <a:r>
              <a:rPr sz="1350" spc="-4" dirty="0">
                <a:solidFill>
                  <a:srgbClr val="404040"/>
                </a:solidFill>
                <a:latin typeface="微软雅黑"/>
                <a:cs typeface="微软雅黑"/>
              </a:rPr>
              <a:t>this</a:t>
            </a:r>
            <a:r>
              <a:rPr sz="1350" dirty="0">
                <a:solidFill>
                  <a:srgbClr val="404040"/>
                </a:solidFill>
                <a:latin typeface="微软雅黑"/>
                <a:cs typeface="微软雅黑"/>
              </a:rPr>
              <a:t>的外部对象</a:t>
            </a:r>
            <a:r>
              <a:rPr sz="1350" spc="-8" dirty="0">
                <a:solidFill>
                  <a:srgbClr val="404040"/>
                </a:solidFill>
                <a:latin typeface="微软雅黑"/>
                <a:cs typeface="微软雅黑"/>
              </a:rPr>
              <a:t> </a:t>
            </a:r>
            <a:r>
              <a:rPr sz="1350" dirty="0">
                <a:solidFill>
                  <a:srgbClr val="404040"/>
                </a:solidFill>
                <a:latin typeface="微软雅黑"/>
                <a:cs typeface="微软雅黑"/>
              </a:rPr>
              <a:t>info，所以在使用时，就会把</a:t>
            </a:r>
            <a:r>
              <a:rPr sz="1350" spc="-4" dirty="0">
                <a:solidFill>
                  <a:srgbClr val="404040"/>
                </a:solidFill>
                <a:latin typeface="微软雅黑"/>
                <a:cs typeface="微软雅黑"/>
              </a:rPr>
              <a:t>this</a:t>
            </a:r>
            <a:r>
              <a:rPr sz="1350" dirty="0">
                <a:solidFill>
                  <a:srgbClr val="404040"/>
                </a:solidFill>
                <a:latin typeface="微软雅黑"/>
                <a:cs typeface="微软雅黑"/>
              </a:rPr>
              <a:t>当做该对象。</a:t>
            </a:r>
            <a:endParaRPr sz="1350">
              <a:latin typeface="微软雅黑"/>
              <a:cs typeface="微软雅黑"/>
            </a:endParaRPr>
          </a:p>
        </p:txBody>
      </p:sp>
      <p:sp>
        <p:nvSpPr>
          <p:cNvPr id="8" name="object 8"/>
          <p:cNvSpPr txBox="1">
            <a:spLocks noGrp="1"/>
          </p:cNvSpPr>
          <p:nvPr>
            <p:ph type="title"/>
          </p:nvPr>
        </p:nvSpPr>
        <p:spPr>
          <a:xfrm>
            <a:off x="985042" y="214502"/>
            <a:ext cx="2709863" cy="425116"/>
          </a:xfrm>
          <a:prstGeom prst="rect">
            <a:avLst/>
          </a:prstGeom>
        </p:spPr>
        <p:txBody>
          <a:bodyPr vert="horz" wrap="square" lIns="0" tIns="9525" rIns="0" bIns="0" rtlCol="0">
            <a:spAutoFit/>
          </a:bodyPr>
          <a:lstStyle/>
          <a:p>
            <a:pPr marL="9525">
              <a:spcBef>
                <a:spcPts val="75"/>
              </a:spcBef>
            </a:pPr>
            <a:r>
              <a:rPr dirty="0"/>
              <a:t>可推导的</a:t>
            </a:r>
            <a:r>
              <a:rPr spc="-4" dirty="0"/>
              <a:t>t</a:t>
            </a:r>
            <a:r>
              <a:rPr dirty="0"/>
              <a:t>h</a:t>
            </a:r>
            <a:r>
              <a:rPr spc="-4" dirty="0"/>
              <a:t>is</a:t>
            </a:r>
            <a:r>
              <a:rPr dirty="0"/>
              <a:t>类型</a:t>
            </a:r>
          </a:p>
        </p:txBody>
      </p:sp>
      <p:sp>
        <p:nvSpPr>
          <p:cNvPr id="9" name="object 9"/>
          <p:cNvSpPr/>
          <p:nvPr/>
        </p:nvSpPr>
        <p:spPr>
          <a:xfrm>
            <a:off x="448780" y="2480405"/>
            <a:ext cx="2414897" cy="1720108"/>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75EDC09F-423C-BC06-8D98-FC149F190601}"/>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63FF05BF-9C1C-B297-FBCE-72FCC4A6424A}"/>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996696"/>
            <a:ext cx="4193381" cy="205826"/>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275" dirty="0">
                <a:solidFill>
                  <a:srgbClr val="404040"/>
                </a:solidFill>
                <a:latin typeface="微软雅黑"/>
                <a:cs typeface="微软雅黑"/>
              </a:rPr>
              <a:t>但是对于某些情况来说，我们并不知道th</a:t>
            </a:r>
            <a:r>
              <a:rPr sz="1275" spc="-4" dirty="0">
                <a:solidFill>
                  <a:srgbClr val="404040"/>
                </a:solidFill>
                <a:latin typeface="微软雅黑"/>
                <a:cs typeface="微软雅黑"/>
              </a:rPr>
              <a:t>is</a:t>
            </a:r>
            <a:r>
              <a:rPr sz="1275" dirty="0">
                <a:solidFill>
                  <a:srgbClr val="404040"/>
                </a:solidFill>
                <a:latin typeface="微软雅黑"/>
                <a:cs typeface="微软雅黑"/>
              </a:rPr>
              <a:t>到底是什么？</a:t>
            </a:r>
            <a:endParaRPr sz="1275">
              <a:latin typeface="微软雅黑"/>
              <a:cs typeface="微软雅黑"/>
            </a:endParaRPr>
          </a:p>
        </p:txBody>
      </p:sp>
      <p:sp>
        <p:nvSpPr>
          <p:cNvPr id="7" name="object 7"/>
          <p:cNvSpPr txBox="1"/>
          <p:nvPr/>
        </p:nvSpPr>
        <p:spPr>
          <a:xfrm>
            <a:off x="202934" y="3335274"/>
            <a:ext cx="8677275" cy="1451840"/>
          </a:xfrm>
          <a:prstGeom prst="rect">
            <a:avLst/>
          </a:prstGeom>
        </p:spPr>
        <p:txBody>
          <a:bodyPr vert="horz" wrap="square" lIns="0" tIns="110014" rIns="0" bIns="0" rtlCol="0">
            <a:spAutoFit/>
          </a:bodyPr>
          <a:lstStyle/>
          <a:p>
            <a:pPr marL="180975" indent="-171450">
              <a:spcBef>
                <a:spcPts val="866"/>
              </a:spcBef>
              <a:buFont typeface="Wingdings"/>
              <a:buChar char=""/>
              <a:tabLst>
                <a:tab pos="180975" algn="l"/>
              </a:tabLst>
            </a:pPr>
            <a:r>
              <a:rPr sz="1275" dirty="0">
                <a:solidFill>
                  <a:srgbClr val="404040"/>
                </a:solidFill>
                <a:latin typeface="微软雅黑"/>
                <a:cs typeface="微软雅黑"/>
              </a:rPr>
              <a:t>这段代码运行会报错的：</a:t>
            </a:r>
            <a:endParaRPr sz="1275">
              <a:latin typeface="微软雅黑"/>
              <a:cs typeface="微软雅黑"/>
            </a:endParaRPr>
          </a:p>
          <a:p>
            <a:pPr marL="411956" lvl="1" indent="-176213">
              <a:spcBef>
                <a:spcPts val="791"/>
              </a:spcBef>
              <a:buFont typeface="Wingdings"/>
              <a:buChar char=""/>
              <a:tabLst>
                <a:tab pos="411956" algn="l"/>
              </a:tabLst>
            </a:pPr>
            <a:r>
              <a:rPr sz="1275" dirty="0">
                <a:solidFill>
                  <a:srgbClr val="404040"/>
                </a:solidFill>
                <a:latin typeface="微软雅黑"/>
                <a:cs typeface="微软雅黑"/>
              </a:rPr>
              <a:t>这里我们再次强调一下</a:t>
            </a:r>
            <a:r>
              <a:rPr sz="1275" spc="-11" dirty="0">
                <a:solidFill>
                  <a:srgbClr val="404040"/>
                </a:solidFill>
                <a:latin typeface="微软雅黑"/>
                <a:cs typeface="微软雅黑"/>
              </a:rPr>
              <a:t>，TypeScript</a:t>
            </a:r>
            <a:r>
              <a:rPr sz="1275" dirty="0">
                <a:solidFill>
                  <a:srgbClr val="404040"/>
                </a:solidFill>
                <a:latin typeface="微软雅黑"/>
                <a:cs typeface="微软雅黑"/>
              </a:rPr>
              <a:t>进行类型检测的目的是让我们的代码更加的安全；</a:t>
            </a:r>
            <a:endParaRPr sz="1275">
              <a:latin typeface="微软雅黑"/>
              <a:cs typeface="微软雅黑"/>
            </a:endParaRPr>
          </a:p>
          <a:p>
            <a:pPr marL="411956" lvl="1" indent="-176213">
              <a:spcBef>
                <a:spcPts val="863"/>
              </a:spcBef>
              <a:buFont typeface="Wingdings"/>
              <a:buChar char=""/>
              <a:tabLst>
                <a:tab pos="411956" algn="l"/>
              </a:tabLst>
            </a:pPr>
            <a:r>
              <a:rPr sz="1275" dirty="0">
                <a:solidFill>
                  <a:srgbClr val="404040"/>
                </a:solidFill>
                <a:latin typeface="微软雅黑"/>
                <a:cs typeface="微软雅黑"/>
              </a:rPr>
              <a:t>所以这里对于</a:t>
            </a:r>
            <a:r>
              <a:rPr sz="1275" spc="-15" dirty="0">
                <a:solidFill>
                  <a:srgbClr val="404040"/>
                </a:solidFill>
                <a:latin typeface="微软雅黑"/>
                <a:cs typeface="微软雅黑"/>
              </a:rPr>
              <a:t> </a:t>
            </a:r>
            <a:r>
              <a:rPr sz="1275" spc="-4" dirty="0">
                <a:solidFill>
                  <a:srgbClr val="404040"/>
                </a:solidFill>
                <a:latin typeface="微软雅黑"/>
                <a:cs typeface="微软雅黑"/>
              </a:rPr>
              <a:t>sayHello</a:t>
            </a:r>
            <a:r>
              <a:rPr sz="1275" spc="-19" dirty="0">
                <a:solidFill>
                  <a:srgbClr val="404040"/>
                </a:solidFill>
                <a:latin typeface="微软雅黑"/>
                <a:cs typeface="微软雅黑"/>
              </a:rPr>
              <a:t> </a:t>
            </a:r>
            <a:r>
              <a:rPr sz="1275" dirty="0">
                <a:solidFill>
                  <a:srgbClr val="404040"/>
                </a:solidFill>
                <a:latin typeface="微软雅黑"/>
                <a:cs typeface="微软雅黑"/>
              </a:rPr>
              <a:t>的调用来说，我们虽然将其放到了</a:t>
            </a:r>
            <a:r>
              <a:rPr sz="1275" spc="-4" dirty="0">
                <a:solidFill>
                  <a:srgbClr val="404040"/>
                </a:solidFill>
                <a:latin typeface="微软雅黑"/>
                <a:cs typeface="微软雅黑"/>
              </a:rPr>
              <a:t>info</a:t>
            </a:r>
            <a:r>
              <a:rPr sz="1275" dirty="0">
                <a:solidFill>
                  <a:srgbClr val="404040"/>
                </a:solidFill>
                <a:latin typeface="微软雅黑"/>
                <a:cs typeface="微软雅黑"/>
              </a:rPr>
              <a:t>中，通过</a:t>
            </a:r>
            <a:r>
              <a:rPr sz="1275" spc="-4" dirty="0">
                <a:solidFill>
                  <a:srgbClr val="404040"/>
                </a:solidFill>
                <a:latin typeface="微软雅黑"/>
                <a:cs typeface="微软雅黑"/>
              </a:rPr>
              <a:t>info</a:t>
            </a:r>
            <a:r>
              <a:rPr sz="1275" dirty="0">
                <a:solidFill>
                  <a:srgbClr val="404040"/>
                </a:solidFill>
                <a:latin typeface="微软雅黑"/>
                <a:cs typeface="微软雅黑"/>
              </a:rPr>
              <a:t>去调用</a:t>
            </a:r>
            <a:r>
              <a:rPr sz="1275" spc="-4" dirty="0">
                <a:solidFill>
                  <a:srgbClr val="404040"/>
                </a:solidFill>
                <a:latin typeface="微软雅黑"/>
                <a:cs typeface="微软雅黑"/>
              </a:rPr>
              <a:t>，this</a:t>
            </a:r>
            <a:r>
              <a:rPr sz="1275" dirty="0">
                <a:solidFill>
                  <a:srgbClr val="404040"/>
                </a:solidFill>
                <a:latin typeface="微软雅黑"/>
                <a:cs typeface="微软雅黑"/>
              </a:rPr>
              <a:t>依然是指向</a:t>
            </a:r>
            <a:r>
              <a:rPr sz="1275" spc="-4" dirty="0">
                <a:solidFill>
                  <a:srgbClr val="404040"/>
                </a:solidFill>
                <a:latin typeface="微软雅黑"/>
                <a:cs typeface="微软雅黑"/>
              </a:rPr>
              <a:t>info</a:t>
            </a:r>
            <a:r>
              <a:rPr sz="1275" dirty="0">
                <a:solidFill>
                  <a:srgbClr val="404040"/>
                </a:solidFill>
                <a:latin typeface="微软雅黑"/>
                <a:cs typeface="微软雅黑"/>
              </a:rPr>
              <a:t>对象的；</a:t>
            </a:r>
            <a:endParaRPr sz="1275">
              <a:latin typeface="微软雅黑"/>
              <a:cs typeface="微软雅黑"/>
            </a:endParaRPr>
          </a:p>
          <a:p>
            <a:pPr marL="411956" marR="3810" lvl="1" indent="-176213">
              <a:lnSpc>
                <a:spcPct val="132900"/>
              </a:lnSpc>
              <a:spcBef>
                <a:spcPts val="289"/>
              </a:spcBef>
              <a:buFont typeface="Wingdings"/>
              <a:buChar char=""/>
              <a:tabLst>
                <a:tab pos="411956" algn="l"/>
              </a:tabLst>
            </a:pPr>
            <a:r>
              <a:rPr sz="1275" dirty="0">
                <a:solidFill>
                  <a:srgbClr val="404040"/>
                </a:solidFill>
                <a:latin typeface="微软雅黑"/>
                <a:cs typeface="微软雅黑"/>
              </a:rPr>
              <a:t>但是对于</a:t>
            </a:r>
            <a:r>
              <a:rPr sz="1275" spc="-79" dirty="0">
                <a:solidFill>
                  <a:srgbClr val="404040"/>
                </a:solidFill>
                <a:latin typeface="微软雅黑"/>
                <a:cs typeface="微软雅黑"/>
              </a:rPr>
              <a:t>T</a:t>
            </a:r>
            <a:r>
              <a:rPr sz="1275" dirty="0">
                <a:solidFill>
                  <a:srgbClr val="404040"/>
                </a:solidFill>
                <a:latin typeface="微软雅黑"/>
                <a:cs typeface="微软雅黑"/>
              </a:rPr>
              <a:t>yp</a:t>
            </a:r>
            <a:r>
              <a:rPr sz="1275" spc="-4" dirty="0">
                <a:solidFill>
                  <a:srgbClr val="404040"/>
                </a:solidFill>
                <a:latin typeface="微软雅黑"/>
                <a:cs typeface="微软雅黑"/>
              </a:rPr>
              <a:t>e</a:t>
            </a:r>
            <a:r>
              <a:rPr sz="1275" spc="-8" dirty="0">
                <a:solidFill>
                  <a:srgbClr val="404040"/>
                </a:solidFill>
                <a:latin typeface="微软雅黑"/>
                <a:cs typeface="微软雅黑"/>
              </a:rPr>
              <a:t>S</a:t>
            </a:r>
            <a:r>
              <a:rPr sz="1275" spc="-4" dirty="0">
                <a:solidFill>
                  <a:srgbClr val="404040"/>
                </a:solidFill>
                <a:latin typeface="微软雅黑"/>
                <a:cs typeface="微软雅黑"/>
              </a:rPr>
              <a:t>c</a:t>
            </a:r>
            <a:r>
              <a:rPr sz="1275" dirty="0">
                <a:solidFill>
                  <a:srgbClr val="404040"/>
                </a:solidFill>
                <a:latin typeface="微软雅黑"/>
                <a:cs typeface="微软雅黑"/>
              </a:rPr>
              <a:t>r</a:t>
            </a:r>
            <a:r>
              <a:rPr sz="1275" spc="-4" dirty="0">
                <a:solidFill>
                  <a:srgbClr val="404040"/>
                </a:solidFill>
                <a:latin typeface="微软雅黑"/>
                <a:cs typeface="微软雅黑"/>
              </a:rPr>
              <a:t>i</a:t>
            </a:r>
            <a:r>
              <a:rPr sz="1275" dirty="0">
                <a:solidFill>
                  <a:srgbClr val="404040"/>
                </a:solidFill>
                <a:latin typeface="微软雅黑"/>
                <a:cs typeface="微软雅黑"/>
              </a:rPr>
              <a:t>pt编译器来说，这个代码是非常不安全的，因为我们也有可能直接调用函数，或者通过别的对象来 调用函数；</a:t>
            </a:r>
            <a:endParaRPr sz="1275">
              <a:latin typeface="微软雅黑"/>
              <a:cs typeface="微软雅黑"/>
            </a:endParaRPr>
          </a:p>
        </p:txBody>
      </p:sp>
      <p:sp>
        <p:nvSpPr>
          <p:cNvPr id="8" name="object 8"/>
          <p:cNvSpPr txBox="1">
            <a:spLocks noGrp="1"/>
          </p:cNvSpPr>
          <p:nvPr>
            <p:ph type="title"/>
          </p:nvPr>
        </p:nvSpPr>
        <p:spPr>
          <a:xfrm>
            <a:off x="985042" y="214502"/>
            <a:ext cx="2709863" cy="425116"/>
          </a:xfrm>
          <a:prstGeom prst="rect">
            <a:avLst/>
          </a:prstGeom>
        </p:spPr>
        <p:txBody>
          <a:bodyPr vert="horz" wrap="square" lIns="0" tIns="9525" rIns="0" bIns="0" rtlCol="0">
            <a:spAutoFit/>
          </a:bodyPr>
          <a:lstStyle/>
          <a:p>
            <a:pPr marL="9525">
              <a:spcBef>
                <a:spcPts val="75"/>
              </a:spcBef>
            </a:pPr>
            <a:r>
              <a:rPr dirty="0"/>
              <a:t>不确定的</a:t>
            </a:r>
            <a:r>
              <a:rPr spc="-4" dirty="0"/>
              <a:t>t</a:t>
            </a:r>
            <a:r>
              <a:rPr dirty="0"/>
              <a:t>h</a:t>
            </a:r>
            <a:r>
              <a:rPr spc="-4" dirty="0"/>
              <a:t>is</a:t>
            </a:r>
            <a:r>
              <a:rPr dirty="0"/>
              <a:t>类型</a:t>
            </a:r>
          </a:p>
        </p:txBody>
      </p:sp>
      <p:sp>
        <p:nvSpPr>
          <p:cNvPr id="9" name="object 9"/>
          <p:cNvSpPr/>
          <p:nvPr/>
        </p:nvSpPr>
        <p:spPr>
          <a:xfrm>
            <a:off x="470980" y="1308167"/>
            <a:ext cx="2616449" cy="2106241"/>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55ACEB16-43CC-9919-CEDF-BF80CA60C47C}"/>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067C4515-3BD7-E65A-BFD5-2C31E8117C77}"/>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3、vue-router4</a:t>
            </a:r>
          </a:p>
        </p:txBody>
      </p:sp>
      <p:sp>
        <p:nvSpPr>
          <p:cNvPr id="7" name="文本框 6"/>
          <p:cNvSpPr txBox="1"/>
          <p:nvPr/>
        </p:nvSpPr>
        <p:spPr>
          <a:xfrm>
            <a:off x="1447800" y="854576"/>
            <a:ext cx="6545580" cy="1320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Vue</a:t>
            </a:r>
            <a:r>
              <a:rPr sz="1600" dirty="0">
                <a:solidFill>
                  <a:schemeClr val="tx1">
                    <a:lumMod val="85000"/>
                    <a:lumOff val="15000"/>
                  </a:schemeClr>
                </a:solidFill>
                <a:latin typeface="Helvetica"/>
                <a:cs typeface="Helvetica"/>
              </a:rPr>
              <a:t> Router 是 Vue.js </a:t>
            </a:r>
            <a:r>
              <a:rPr sz="1600" dirty="0" err="1">
                <a:solidFill>
                  <a:schemeClr val="tx1">
                    <a:lumMod val="85000"/>
                    <a:lumOff val="15000"/>
                  </a:schemeClr>
                </a:solidFill>
                <a:latin typeface="Helvetica"/>
                <a:cs typeface="Helvetica"/>
              </a:rPr>
              <a:t>的官方路由</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它与</a:t>
            </a:r>
            <a:r>
              <a:rPr sz="1600" dirty="0">
                <a:solidFill>
                  <a:schemeClr val="tx1">
                    <a:lumMod val="85000"/>
                    <a:lumOff val="15000"/>
                  </a:schemeClr>
                </a:solidFill>
                <a:latin typeface="Helvetica"/>
                <a:cs typeface="Helvetica"/>
              </a:rPr>
              <a:t> Vue.js </a:t>
            </a:r>
            <a:r>
              <a:rPr sz="1600" dirty="0" err="1">
                <a:solidFill>
                  <a:schemeClr val="tx1">
                    <a:lumMod val="85000"/>
                    <a:lumOff val="15000"/>
                  </a:schemeClr>
                </a:solidFill>
                <a:latin typeface="Helvetica"/>
                <a:cs typeface="Helvetica"/>
              </a:rPr>
              <a:t>核心深度集成，让用</a:t>
            </a:r>
            <a:r>
              <a:rPr sz="1600" dirty="0">
                <a:solidFill>
                  <a:schemeClr val="tx1">
                    <a:lumMod val="85000"/>
                    <a:lumOff val="15000"/>
                  </a:schemeClr>
                </a:solidFill>
                <a:latin typeface="Helvetica"/>
                <a:cs typeface="Helvetica"/>
              </a:rPr>
              <a:t> Vue.js </a:t>
            </a:r>
            <a:r>
              <a:rPr sz="1600" dirty="0" err="1" smtClean="0">
                <a:solidFill>
                  <a:schemeClr val="tx1">
                    <a:lumMod val="85000"/>
                    <a:lumOff val="15000"/>
                  </a:schemeClr>
                </a:solidFill>
                <a:latin typeface="Helvetica"/>
                <a:cs typeface="Helvetica"/>
              </a:rPr>
              <a:t>构建单页应用变得</a:t>
            </a:r>
            <a:r>
              <a:rPr lang="zh-CN" altLang="en-US" sz="1600" dirty="0" smtClean="0">
                <a:solidFill>
                  <a:schemeClr val="tx1">
                    <a:lumMod val="85000"/>
                    <a:lumOff val="15000"/>
                  </a:schemeClr>
                </a:solidFill>
                <a:latin typeface="Helvetica"/>
                <a:cs typeface="Helvetica"/>
              </a:rPr>
              <a:t>更容易</a:t>
            </a:r>
            <a:r>
              <a:rPr sz="1600" dirty="0" smtClean="0">
                <a:solidFill>
                  <a:schemeClr val="tx1">
                    <a:lumMod val="85000"/>
                    <a:lumOff val="15000"/>
                  </a:schemeClr>
                </a:solidFill>
                <a:latin typeface="Helvetica"/>
                <a:cs typeface="Helvetica"/>
              </a:rPr>
              <a:t>。SPA </a:t>
            </a:r>
            <a:r>
              <a:rPr sz="1600" dirty="0">
                <a:solidFill>
                  <a:schemeClr val="tx1">
                    <a:lumMod val="85000"/>
                    <a:lumOff val="15000"/>
                  </a:schemeClr>
                </a:solidFill>
                <a:latin typeface="Helvetica"/>
                <a:cs typeface="Helvetica"/>
              </a:rPr>
              <a:t>(Single Page Application)</a:t>
            </a:r>
            <a:r>
              <a:rPr sz="1600" dirty="0" err="1">
                <a:solidFill>
                  <a:schemeClr val="tx1">
                    <a:lumMod val="85000"/>
                    <a:lumOff val="15000"/>
                  </a:schemeClr>
                </a:solidFill>
                <a:latin typeface="Helvetica"/>
                <a:cs typeface="Helvetica"/>
              </a:rPr>
              <a:t>单页面应用程序，整个网站只有一个页面，内容的变化通过Ajax局部更新实现</a:t>
            </a:r>
            <a:r>
              <a:rPr lang="zh-CN" sz="1600" dirty="0">
                <a:solidFill>
                  <a:schemeClr val="tx1">
                    <a:lumMod val="85000"/>
                    <a:lumOff val="15000"/>
                  </a:schemeClr>
                </a:solidFill>
                <a:latin typeface="Helvetica"/>
                <a:ea typeface="宋体" panose="02010600030101010101" pitchFamily="2" charset="-122"/>
                <a:cs typeface="Helvetica"/>
              </a:rPr>
              <a:t>，</a:t>
            </a:r>
            <a:r>
              <a:rPr sz="1600" dirty="0" err="1">
                <a:solidFill>
                  <a:schemeClr val="tx1">
                    <a:lumMod val="85000"/>
                    <a:lumOff val="15000"/>
                  </a:schemeClr>
                </a:solidFill>
                <a:latin typeface="Helvetica"/>
                <a:cs typeface="Helvetica"/>
              </a:rPr>
              <a:t>实现原理之一就是基于URL地址的</a:t>
            </a:r>
            <a:r>
              <a:rPr sz="1600" dirty="0">
                <a:solidFill>
                  <a:schemeClr val="tx1">
                    <a:lumMod val="85000"/>
                    <a:lumOff val="15000"/>
                  </a:schemeClr>
                </a:solidFill>
                <a:latin typeface="Helvetica"/>
                <a:cs typeface="Helvetica"/>
              </a:rPr>
              <a:t> hash (</a:t>
            </a:r>
            <a:r>
              <a:rPr sz="1600" dirty="0" err="1">
                <a:solidFill>
                  <a:schemeClr val="tx1">
                    <a:lumMod val="85000"/>
                    <a:lumOff val="15000"/>
                  </a:schemeClr>
                </a:solidFill>
                <a:latin typeface="Helvetica"/>
                <a:cs typeface="Helvetica"/>
              </a:rPr>
              <a:t>hash的变化会导致浏览器记录访问历史的变化、但是hash的变化不会触发新的URL请求</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hlinkClick r:id="rId4" action="ppaction://hlinkfile"/>
              </a:rPr>
              <a:t>进入官网</a:t>
            </a:r>
            <a:endParaRPr sz="1600" dirty="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5" cstate="print"/>
          <a:stretch>
            <a:fillRect/>
          </a:stretch>
        </p:blipFill>
        <p:spPr>
          <a:xfrm>
            <a:off x="2084705" y="2312035"/>
            <a:ext cx="4974590" cy="2450465"/>
          </a:xfrm>
          <a:prstGeom prst="rect">
            <a:avLst/>
          </a:prstGeom>
        </p:spPr>
      </p:pic>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4942046"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这个时候，通常</a:t>
            </a:r>
            <a:r>
              <a:rPr sz="1350" spc="-11" dirty="0">
                <a:solidFill>
                  <a:srgbClr val="404040"/>
                </a:solidFill>
                <a:latin typeface="微软雅黑"/>
                <a:cs typeface="微软雅黑"/>
              </a:rPr>
              <a:t>TypeScript</a:t>
            </a:r>
            <a:r>
              <a:rPr sz="1350" dirty="0">
                <a:solidFill>
                  <a:srgbClr val="404040"/>
                </a:solidFill>
                <a:latin typeface="微软雅黑"/>
                <a:cs typeface="微软雅黑"/>
              </a:rPr>
              <a:t>会要求我们明确的指定</a:t>
            </a:r>
            <a:r>
              <a:rPr sz="1350" spc="-4" dirty="0">
                <a:solidFill>
                  <a:srgbClr val="404040"/>
                </a:solidFill>
                <a:latin typeface="微软雅黑"/>
                <a:cs typeface="微软雅黑"/>
              </a:rPr>
              <a:t>this</a:t>
            </a:r>
            <a:r>
              <a:rPr sz="1350" dirty="0">
                <a:solidFill>
                  <a:srgbClr val="404040"/>
                </a:solidFill>
                <a:latin typeface="微软雅黑"/>
                <a:cs typeface="微软雅黑"/>
              </a:rPr>
              <a:t>的类型：</a:t>
            </a:r>
            <a:endParaRPr sz="1350">
              <a:latin typeface="微软雅黑"/>
              <a:cs typeface="微软雅黑"/>
            </a:endParaRPr>
          </a:p>
        </p:txBody>
      </p:sp>
      <p:sp>
        <p:nvSpPr>
          <p:cNvPr id="7" name="object 7"/>
          <p:cNvSpPr txBox="1">
            <a:spLocks noGrp="1"/>
          </p:cNvSpPr>
          <p:nvPr>
            <p:ph type="title"/>
          </p:nvPr>
        </p:nvSpPr>
        <p:spPr>
          <a:xfrm>
            <a:off x="985042" y="214502"/>
            <a:ext cx="2366963" cy="425116"/>
          </a:xfrm>
          <a:prstGeom prst="rect">
            <a:avLst/>
          </a:prstGeom>
        </p:spPr>
        <p:txBody>
          <a:bodyPr vert="horz" wrap="square" lIns="0" tIns="9525" rIns="0" bIns="0" rtlCol="0">
            <a:spAutoFit/>
          </a:bodyPr>
          <a:lstStyle/>
          <a:p>
            <a:pPr marL="9525">
              <a:spcBef>
                <a:spcPts val="75"/>
              </a:spcBef>
            </a:pPr>
            <a:r>
              <a:rPr dirty="0"/>
              <a:t>指定</a:t>
            </a:r>
            <a:r>
              <a:rPr spc="-4" dirty="0"/>
              <a:t>t</a:t>
            </a:r>
            <a:r>
              <a:rPr dirty="0"/>
              <a:t>h</a:t>
            </a:r>
            <a:r>
              <a:rPr spc="-4" dirty="0"/>
              <a:t>is</a:t>
            </a:r>
            <a:r>
              <a:rPr dirty="0"/>
              <a:t>的类型</a:t>
            </a:r>
          </a:p>
        </p:txBody>
      </p:sp>
      <p:sp>
        <p:nvSpPr>
          <p:cNvPr id="8" name="object 8"/>
          <p:cNvSpPr/>
          <p:nvPr/>
        </p:nvSpPr>
        <p:spPr>
          <a:xfrm>
            <a:off x="435527" y="1398048"/>
            <a:ext cx="3321782" cy="1668306"/>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546826AD-755D-4152-30A7-9F2B0ED2DD85}"/>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2272E92B-D9A5-FC2C-10DF-8B0DE99BC010}"/>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4"/>
            <a:ext cx="8390096" cy="630301"/>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在</a:t>
            </a:r>
            <a:r>
              <a:rPr sz="1350" spc="-11" dirty="0">
                <a:solidFill>
                  <a:srgbClr val="404040"/>
                </a:solidFill>
                <a:latin typeface="微软雅黑"/>
                <a:cs typeface="微软雅黑"/>
              </a:rPr>
              <a:t>TypeScript</a:t>
            </a:r>
            <a:r>
              <a:rPr sz="1350" dirty="0">
                <a:solidFill>
                  <a:srgbClr val="404040"/>
                </a:solidFill>
                <a:latin typeface="微软雅黑"/>
                <a:cs typeface="微软雅黑"/>
              </a:rPr>
              <a:t>中，如果我们编写了一个</a:t>
            </a:r>
            <a:r>
              <a:rPr sz="1350" spc="-4" dirty="0">
                <a:solidFill>
                  <a:srgbClr val="404040"/>
                </a:solidFill>
                <a:latin typeface="微软雅黑"/>
                <a:cs typeface="微软雅黑"/>
              </a:rPr>
              <a:t>add</a:t>
            </a:r>
            <a:r>
              <a:rPr sz="1350" dirty="0">
                <a:solidFill>
                  <a:srgbClr val="404040"/>
                </a:solidFill>
                <a:latin typeface="微软雅黑"/>
                <a:cs typeface="微软雅黑"/>
              </a:rPr>
              <a:t>函数，希望可以对字符串和数字类型进行相加，应该如何编写呢？</a:t>
            </a:r>
            <a:endParaRPr sz="1350">
              <a:latin typeface="微软雅黑"/>
              <a:cs typeface="微软雅黑"/>
            </a:endParaRPr>
          </a:p>
          <a:p>
            <a:pPr marL="180975" indent="-171450">
              <a:spcBef>
                <a:spcPts val="1601"/>
              </a:spcBef>
              <a:buFont typeface="Wingdings"/>
              <a:buChar char=""/>
              <a:tabLst>
                <a:tab pos="180975" algn="l"/>
              </a:tabLst>
            </a:pPr>
            <a:r>
              <a:rPr sz="1350" dirty="0">
                <a:solidFill>
                  <a:srgbClr val="404040"/>
                </a:solidFill>
                <a:latin typeface="微软雅黑"/>
                <a:cs typeface="微软雅黑"/>
              </a:rPr>
              <a:t>我们可能会这样来编写，但是其实是错误的：</a:t>
            </a:r>
            <a:endParaRPr sz="1350">
              <a:latin typeface="微软雅黑"/>
              <a:cs typeface="微软雅黑"/>
            </a:endParaRPr>
          </a:p>
        </p:txBody>
      </p:sp>
      <p:sp>
        <p:nvSpPr>
          <p:cNvPr id="7" name="object 7"/>
          <p:cNvSpPr txBox="1"/>
          <p:nvPr/>
        </p:nvSpPr>
        <p:spPr>
          <a:xfrm>
            <a:off x="202934" y="3453766"/>
            <a:ext cx="8723471" cy="1249701"/>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那么这个代码应该如何去编写呢？</a:t>
            </a:r>
            <a:endParaRPr sz="1350">
              <a:latin typeface="微软雅黑"/>
              <a:cs typeface="微软雅黑"/>
            </a:endParaRPr>
          </a:p>
          <a:p>
            <a:pPr marL="411956" lvl="1" indent="-176213">
              <a:spcBef>
                <a:spcPts val="1076"/>
              </a:spcBef>
              <a:buFont typeface="Wingdings"/>
              <a:buChar char=""/>
              <a:tabLst>
                <a:tab pos="411956" algn="l"/>
              </a:tabLst>
            </a:pPr>
            <a:r>
              <a:rPr sz="1350" dirty="0">
                <a:solidFill>
                  <a:srgbClr val="404040"/>
                </a:solidFill>
                <a:latin typeface="微软雅黑"/>
                <a:cs typeface="微软雅黑"/>
              </a:rPr>
              <a:t>在</a:t>
            </a:r>
            <a:r>
              <a:rPr sz="1350" spc="-11" dirty="0">
                <a:solidFill>
                  <a:srgbClr val="404040"/>
                </a:solidFill>
                <a:latin typeface="微软雅黑"/>
                <a:cs typeface="微软雅黑"/>
              </a:rPr>
              <a:t>TypeScript</a:t>
            </a:r>
            <a:r>
              <a:rPr sz="1350" dirty="0">
                <a:solidFill>
                  <a:srgbClr val="404040"/>
                </a:solidFill>
                <a:latin typeface="微软雅黑"/>
                <a:cs typeface="微软雅黑"/>
              </a:rPr>
              <a:t>中，我们可以去编写不同的重载签名</a:t>
            </a:r>
            <a:r>
              <a:rPr sz="1350" spc="-38" dirty="0">
                <a:solidFill>
                  <a:srgbClr val="404040"/>
                </a:solidFill>
                <a:latin typeface="微软雅黑"/>
                <a:cs typeface="微软雅黑"/>
              </a:rPr>
              <a:t>（</a:t>
            </a:r>
            <a:r>
              <a:rPr sz="1425" i="1" spc="-38" dirty="0">
                <a:solidFill>
                  <a:srgbClr val="404040"/>
                </a:solidFill>
                <a:latin typeface="微软雅黑"/>
                <a:cs typeface="微软雅黑"/>
              </a:rPr>
              <a:t>overload</a:t>
            </a:r>
            <a:r>
              <a:rPr sz="1425" i="1" spc="-56" dirty="0">
                <a:solidFill>
                  <a:srgbClr val="404040"/>
                </a:solidFill>
                <a:latin typeface="微软雅黑"/>
                <a:cs typeface="微软雅黑"/>
              </a:rPr>
              <a:t> </a:t>
            </a:r>
            <a:r>
              <a:rPr sz="1425" i="1" spc="-38" dirty="0">
                <a:solidFill>
                  <a:srgbClr val="404040"/>
                </a:solidFill>
                <a:latin typeface="微软雅黑"/>
                <a:cs typeface="微软雅黑"/>
              </a:rPr>
              <a:t>signatures</a:t>
            </a:r>
            <a:r>
              <a:rPr sz="1350" spc="-38" dirty="0">
                <a:solidFill>
                  <a:srgbClr val="404040"/>
                </a:solidFill>
                <a:latin typeface="微软雅黑"/>
                <a:cs typeface="微软雅黑"/>
              </a:rPr>
              <a:t>）</a:t>
            </a:r>
            <a:r>
              <a:rPr sz="1350" dirty="0">
                <a:solidFill>
                  <a:srgbClr val="404040"/>
                </a:solidFill>
                <a:latin typeface="微软雅黑"/>
                <a:cs typeface="微软雅黑"/>
              </a:rPr>
              <a:t>来表示函数可以以不同的方式进行</a:t>
            </a:r>
            <a:endParaRPr sz="1350">
              <a:latin typeface="微软雅黑"/>
              <a:cs typeface="微软雅黑"/>
            </a:endParaRPr>
          </a:p>
          <a:p>
            <a:pPr marL="411956">
              <a:spcBef>
                <a:spcPts val="848"/>
              </a:spcBef>
            </a:pPr>
            <a:r>
              <a:rPr sz="1350" dirty="0">
                <a:solidFill>
                  <a:srgbClr val="404040"/>
                </a:solidFill>
                <a:latin typeface="微软雅黑"/>
                <a:cs typeface="微软雅黑"/>
              </a:rPr>
              <a:t>调用；</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一般是编写两个或者以上的重载签名，再去编写一个通用的函数以及实现；</a:t>
            </a:r>
            <a:endParaRPr sz="1350">
              <a:latin typeface="微软雅黑"/>
              <a:cs typeface="微软雅黑"/>
            </a:endParaRPr>
          </a:p>
        </p:txBody>
      </p:sp>
      <p:sp>
        <p:nvSpPr>
          <p:cNvPr id="8" name="object 8"/>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函数的重载</a:t>
            </a:r>
          </a:p>
        </p:txBody>
      </p:sp>
      <p:sp>
        <p:nvSpPr>
          <p:cNvPr id="9" name="object 9"/>
          <p:cNvSpPr/>
          <p:nvPr/>
        </p:nvSpPr>
        <p:spPr>
          <a:xfrm>
            <a:off x="393969" y="1883648"/>
            <a:ext cx="6726676" cy="1376203"/>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95D2FA4F-7D9D-C8F3-0AB2-0032ED3AFC08}"/>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F72716AC-72B6-6B0B-EC2D-A7E952CB1A4C}"/>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4"/>
            <a:ext cx="8826341" cy="579005"/>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比如我们对</a:t>
            </a:r>
            <a:r>
              <a:rPr sz="1350" spc="-4" dirty="0">
                <a:solidFill>
                  <a:srgbClr val="404040"/>
                </a:solidFill>
                <a:latin typeface="微软雅黑"/>
                <a:cs typeface="微软雅黑"/>
              </a:rPr>
              <a:t>sum</a:t>
            </a:r>
            <a:r>
              <a:rPr sz="1350" dirty="0">
                <a:solidFill>
                  <a:srgbClr val="404040"/>
                </a:solidFill>
                <a:latin typeface="微软雅黑"/>
                <a:cs typeface="微软雅黑"/>
              </a:rPr>
              <a:t>函数进行重构：</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在我们调用su</a:t>
            </a:r>
            <a:r>
              <a:rPr sz="1350" spc="-4" dirty="0">
                <a:solidFill>
                  <a:srgbClr val="404040"/>
                </a:solidFill>
                <a:latin typeface="微软雅黑"/>
                <a:cs typeface="微软雅黑"/>
              </a:rPr>
              <a:t>m</a:t>
            </a:r>
            <a:r>
              <a:rPr sz="1350" dirty="0">
                <a:solidFill>
                  <a:srgbClr val="404040"/>
                </a:solidFill>
                <a:latin typeface="微软雅黑"/>
                <a:cs typeface="微软雅黑"/>
              </a:rPr>
              <a:t>的时候，它会根据我们传入的参数类型来决定执行函数体时，到底执行哪一个函数的重载签名；</a:t>
            </a:r>
            <a:endParaRPr sz="1350">
              <a:latin typeface="微软雅黑"/>
              <a:cs typeface="微软雅黑"/>
            </a:endParaRPr>
          </a:p>
        </p:txBody>
      </p:sp>
      <p:sp>
        <p:nvSpPr>
          <p:cNvPr id="7" name="object 7"/>
          <p:cNvSpPr txBox="1"/>
          <p:nvPr/>
        </p:nvSpPr>
        <p:spPr>
          <a:xfrm>
            <a:off x="202934" y="3805809"/>
            <a:ext cx="4133850"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b="1" dirty="0">
                <a:solidFill>
                  <a:srgbClr val="404040"/>
                </a:solidFill>
                <a:latin typeface="微软雅黑"/>
                <a:cs typeface="微软雅黑"/>
              </a:rPr>
              <a:t>但是注意，有实现提的函数，是不能直接被调用的：</a:t>
            </a:r>
            <a:endParaRPr sz="1350">
              <a:latin typeface="微软雅黑"/>
              <a:cs typeface="微软雅黑"/>
            </a:endParaRPr>
          </a:p>
        </p:txBody>
      </p:sp>
      <p:sp>
        <p:nvSpPr>
          <p:cNvPr id="8" name="object 8"/>
          <p:cNvSpPr txBox="1">
            <a:spLocks noGrp="1"/>
          </p:cNvSpPr>
          <p:nvPr>
            <p:ph type="title"/>
          </p:nvPr>
        </p:nvSpPr>
        <p:spPr>
          <a:xfrm>
            <a:off x="985042" y="214502"/>
            <a:ext cx="2462213" cy="425116"/>
          </a:xfrm>
          <a:prstGeom prst="rect">
            <a:avLst/>
          </a:prstGeom>
        </p:spPr>
        <p:txBody>
          <a:bodyPr vert="horz" wrap="square" lIns="0" tIns="9525" rIns="0" bIns="0" rtlCol="0">
            <a:spAutoFit/>
          </a:bodyPr>
          <a:lstStyle/>
          <a:p>
            <a:pPr marL="9525">
              <a:spcBef>
                <a:spcPts val="75"/>
              </a:spcBef>
            </a:pPr>
            <a:r>
              <a:rPr spc="-4" dirty="0"/>
              <a:t>s</a:t>
            </a:r>
            <a:r>
              <a:rPr spc="4" dirty="0"/>
              <a:t>u</a:t>
            </a:r>
            <a:r>
              <a:rPr dirty="0"/>
              <a:t>m函数的重载</a:t>
            </a:r>
          </a:p>
        </p:txBody>
      </p:sp>
      <p:sp>
        <p:nvSpPr>
          <p:cNvPr id="9" name="object 9"/>
          <p:cNvSpPr/>
          <p:nvPr/>
        </p:nvSpPr>
        <p:spPr>
          <a:xfrm>
            <a:off x="521442" y="1726862"/>
            <a:ext cx="4643944" cy="1933707"/>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521442" y="4231032"/>
            <a:ext cx="3077790" cy="282824"/>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a:extLst>
              <a:ext uri="{FF2B5EF4-FFF2-40B4-BE49-F238E27FC236}">
                <a16:creationId xmlns:a16="http://schemas.microsoft.com/office/drawing/2014/main" xmlns="" id="{27EC08C0-CCCC-DD19-9CF0-352DBEE1BDA8}"/>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a:extLst>
              <a:ext uri="{FF2B5EF4-FFF2-40B4-BE49-F238E27FC236}">
                <a16:creationId xmlns:a16="http://schemas.microsoft.com/office/drawing/2014/main" xmlns="" id="{06430A79-E45C-9A73-3F5C-44CEF5D58802}"/>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996697"/>
            <a:ext cx="6181725" cy="1166345"/>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275" dirty="0">
                <a:solidFill>
                  <a:srgbClr val="404040"/>
                </a:solidFill>
                <a:latin typeface="微软雅黑"/>
                <a:cs typeface="微软雅黑"/>
              </a:rPr>
              <a:t>我们现在有一个需求：定义一个函数，可以传入字符串或者数组，获取它们的长度。</a:t>
            </a:r>
            <a:endParaRPr sz="1275">
              <a:latin typeface="微软雅黑"/>
              <a:cs typeface="微软雅黑"/>
            </a:endParaRPr>
          </a:p>
          <a:p>
            <a:pPr marL="180975" indent="-171450">
              <a:spcBef>
                <a:spcPts val="1170"/>
              </a:spcBef>
              <a:buFont typeface="Wingdings"/>
              <a:buChar char=""/>
              <a:tabLst>
                <a:tab pos="180975" algn="l"/>
              </a:tabLst>
            </a:pPr>
            <a:r>
              <a:rPr sz="1275" dirty="0">
                <a:solidFill>
                  <a:srgbClr val="404040"/>
                </a:solidFill>
                <a:latin typeface="微软雅黑"/>
                <a:cs typeface="微软雅黑"/>
              </a:rPr>
              <a:t>这里有两种实现方案：</a:t>
            </a:r>
            <a:endParaRPr sz="1275">
              <a:latin typeface="微软雅黑"/>
              <a:cs typeface="微软雅黑"/>
            </a:endParaRPr>
          </a:p>
          <a:p>
            <a:pPr marL="411956" lvl="1" indent="-176213">
              <a:spcBef>
                <a:spcPts val="863"/>
              </a:spcBef>
              <a:buFont typeface="Wingdings"/>
              <a:buChar char=""/>
              <a:tabLst>
                <a:tab pos="411956" algn="l"/>
              </a:tabLst>
            </a:pPr>
            <a:r>
              <a:rPr sz="1275" dirty="0">
                <a:solidFill>
                  <a:srgbClr val="404040"/>
                </a:solidFill>
                <a:latin typeface="微软雅黑"/>
                <a:cs typeface="微软雅黑"/>
              </a:rPr>
              <a:t>方案一：使用联合类型来实现；</a:t>
            </a:r>
            <a:endParaRPr sz="1275">
              <a:latin typeface="微软雅黑"/>
              <a:cs typeface="微软雅黑"/>
            </a:endParaRPr>
          </a:p>
          <a:p>
            <a:pPr marL="411956" lvl="1" indent="-176213">
              <a:spcBef>
                <a:spcPts val="791"/>
              </a:spcBef>
              <a:buFont typeface="Wingdings"/>
              <a:buChar char=""/>
              <a:tabLst>
                <a:tab pos="411956" algn="l"/>
              </a:tabLst>
            </a:pPr>
            <a:r>
              <a:rPr sz="1275" dirty="0">
                <a:solidFill>
                  <a:srgbClr val="404040"/>
                </a:solidFill>
                <a:latin typeface="微软雅黑"/>
                <a:cs typeface="微软雅黑"/>
              </a:rPr>
              <a:t>方案二：实现函数重载来实现；</a:t>
            </a:r>
            <a:endParaRPr sz="1275">
              <a:latin typeface="微软雅黑"/>
              <a:cs typeface="微软雅黑"/>
            </a:endParaRPr>
          </a:p>
        </p:txBody>
      </p:sp>
      <p:sp>
        <p:nvSpPr>
          <p:cNvPr id="7" name="object 7"/>
          <p:cNvSpPr txBox="1"/>
          <p:nvPr/>
        </p:nvSpPr>
        <p:spPr>
          <a:xfrm>
            <a:off x="202934" y="4267961"/>
            <a:ext cx="3983831" cy="628057"/>
          </a:xfrm>
          <a:prstGeom prst="rect">
            <a:avLst/>
          </a:prstGeom>
        </p:spPr>
        <p:txBody>
          <a:bodyPr vert="horz" wrap="square" lIns="0" tIns="119063" rIns="0" bIns="0" rtlCol="0">
            <a:spAutoFit/>
          </a:bodyPr>
          <a:lstStyle/>
          <a:p>
            <a:pPr marL="180975" indent="-171450">
              <a:spcBef>
                <a:spcPts val="938"/>
              </a:spcBef>
              <a:buFont typeface="Wingdings"/>
              <a:buChar char=""/>
              <a:tabLst>
                <a:tab pos="180975" algn="l"/>
              </a:tabLst>
            </a:pPr>
            <a:r>
              <a:rPr sz="1275" dirty="0">
                <a:solidFill>
                  <a:srgbClr val="404040"/>
                </a:solidFill>
                <a:latin typeface="微软雅黑"/>
                <a:cs typeface="微软雅黑"/>
              </a:rPr>
              <a:t>在开发中我们选择使用哪一种呢？</a:t>
            </a:r>
            <a:endParaRPr sz="1275">
              <a:latin typeface="微软雅黑"/>
              <a:cs typeface="微软雅黑"/>
            </a:endParaRPr>
          </a:p>
          <a:p>
            <a:pPr marL="411956" lvl="1" indent="-176213">
              <a:spcBef>
                <a:spcPts val="866"/>
              </a:spcBef>
              <a:buFont typeface="Wingdings"/>
              <a:buChar char=""/>
              <a:tabLst>
                <a:tab pos="411956" algn="l"/>
              </a:tabLst>
            </a:pPr>
            <a:r>
              <a:rPr sz="1275" dirty="0">
                <a:solidFill>
                  <a:srgbClr val="404040"/>
                </a:solidFill>
                <a:latin typeface="微软雅黑"/>
                <a:cs typeface="微软雅黑"/>
              </a:rPr>
              <a:t>在可能的情况下，尽量选择使用联合类型来实现；</a:t>
            </a:r>
            <a:endParaRPr sz="1275">
              <a:latin typeface="微软雅黑"/>
              <a:cs typeface="微软雅黑"/>
            </a:endParaRPr>
          </a:p>
        </p:txBody>
      </p:sp>
      <p:sp>
        <p:nvSpPr>
          <p:cNvPr id="8" name="object 8"/>
          <p:cNvSpPr txBox="1">
            <a:spLocks noGrp="1"/>
          </p:cNvSpPr>
          <p:nvPr>
            <p:ph type="title"/>
          </p:nvPr>
        </p:nvSpPr>
        <p:spPr>
          <a:xfrm>
            <a:off x="985043" y="214502"/>
            <a:ext cx="2419350" cy="425116"/>
          </a:xfrm>
          <a:prstGeom prst="rect">
            <a:avLst/>
          </a:prstGeom>
        </p:spPr>
        <p:txBody>
          <a:bodyPr vert="horz" wrap="square" lIns="0" tIns="9525" rIns="0" bIns="0" rtlCol="0">
            <a:spAutoFit/>
          </a:bodyPr>
          <a:lstStyle/>
          <a:p>
            <a:pPr marL="9525">
              <a:spcBef>
                <a:spcPts val="75"/>
              </a:spcBef>
            </a:pPr>
            <a:r>
              <a:rPr dirty="0"/>
              <a:t>联合类型和重载</a:t>
            </a:r>
          </a:p>
        </p:txBody>
      </p:sp>
      <p:sp>
        <p:nvSpPr>
          <p:cNvPr id="9" name="object 9"/>
          <p:cNvSpPr/>
          <p:nvPr/>
        </p:nvSpPr>
        <p:spPr>
          <a:xfrm>
            <a:off x="440176" y="2248119"/>
            <a:ext cx="3878903" cy="759618"/>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440176" y="3112316"/>
            <a:ext cx="3754876" cy="1203092"/>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a:extLst>
              <a:ext uri="{FF2B5EF4-FFF2-40B4-BE49-F238E27FC236}">
                <a16:creationId xmlns:a16="http://schemas.microsoft.com/office/drawing/2014/main" xmlns="" id="{4F2BCA6B-1993-F30C-F95C-7CD80B8C30E4}"/>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a:extLst>
              <a:ext uri="{FF2B5EF4-FFF2-40B4-BE49-F238E27FC236}">
                <a16:creationId xmlns:a16="http://schemas.microsoft.com/office/drawing/2014/main" xmlns="" id="{B6300899-C204-B56E-F91D-22C4AE6ABE6D}"/>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3" y="921257"/>
            <a:ext cx="8674418" cy="2482474"/>
          </a:xfrm>
          <a:prstGeom prst="rect">
            <a:avLst/>
          </a:prstGeom>
        </p:spPr>
        <p:txBody>
          <a:bodyPr vert="horz" wrap="square" lIns="0" tIns="9525" rIns="0" bIns="0" rtlCol="0">
            <a:spAutoFit/>
          </a:bodyPr>
          <a:lstStyle/>
          <a:p>
            <a:pPr marL="180975" marR="3810" indent="-171450">
              <a:lnSpc>
                <a:spcPct val="152900"/>
              </a:lnSpc>
              <a:spcBef>
                <a:spcPts val="75"/>
              </a:spcBef>
              <a:buFont typeface="Wingdings"/>
              <a:buChar char=""/>
              <a:tabLst>
                <a:tab pos="180975" algn="l"/>
              </a:tabLst>
            </a:pPr>
            <a:r>
              <a:rPr sz="1275" dirty="0">
                <a:solidFill>
                  <a:srgbClr val="404040"/>
                </a:solidFill>
                <a:latin typeface="微软雅黑"/>
                <a:cs typeface="微软雅黑"/>
              </a:rPr>
              <a:t>在早期的</a:t>
            </a:r>
            <a:r>
              <a:rPr sz="1275" spc="-19" dirty="0">
                <a:solidFill>
                  <a:srgbClr val="404040"/>
                </a:solidFill>
                <a:latin typeface="微软雅黑"/>
                <a:cs typeface="微软雅黑"/>
              </a:rPr>
              <a:t>J</a:t>
            </a:r>
            <a:r>
              <a:rPr sz="1275" spc="-4" dirty="0">
                <a:solidFill>
                  <a:srgbClr val="404040"/>
                </a:solidFill>
                <a:latin typeface="微软雅黑"/>
                <a:cs typeface="微软雅黑"/>
              </a:rPr>
              <a:t>a</a:t>
            </a:r>
            <a:r>
              <a:rPr sz="1275" spc="-30" dirty="0">
                <a:solidFill>
                  <a:srgbClr val="404040"/>
                </a:solidFill>
                <a:latin typeface="微软雅黑"/>
                <a:cs typeface="微软雅黑"/>
              </a:rPr>
              <a:t>v</a:t>
            </a:r>
            <a:r>
              <a:rPr sz="1275" spc="-4" dirty="0">
                <a:solidFill>
                  <a:srgbClr val="404040"/>
                </a:solidFill>
                <a:latin typeface="微软雅黑"/>
                <a:cs typeface="微软雅黑"/>
              </a:rPr>
              <a:t>a</a:t>
            </a:r>
            <a:r>
              <a:rPr sz="1275" spc="-8" dirty="0">
                <a:solidFill>
                  <a:srgbClr val="404040"/>
                </a:solidFill>
                <a:latin typeface="微软雅黑"/>
                <a:cs typeface="微软雅黑"/>
              </a:rPr>
              <a:t>S</a:t>
            </a:r>
            <a:r>
              <a:rPr sz="1275" spc="-4" dirty="0">
                <a:solidFill>
                  <a:srgbClr val="404040"/>
                </a:solidFill>
                <a:latin typeface="微软雅黑"/>
                <a:cs typeface="微软雅黑"/>
              </a:rPr>
              <a:t>c</a:t>
            </a:r>
            <a:r>
              <a:rPr sz="1275" dirty="0">
                <a:solidFill>
                  <a:srgbClr val="404040"/>
                </a:solidFill>
                <a:latin typeface="微软雅黑"/>
                <a:cs typeface="微软雅黑"/>
              </a:rPr>
              <a:t>r</a:t>
            </a:r>
            <a:r>
              <a:rPr sz="1275" spc="-4" dirty="0">
                <a:solidFill>
                  <a:srgbClr val="404040"/>
                </a:solidFill>
                <a:latin typeface="微软雅黑"/>
                <a:cs typeface="微软雅黑"/>
              </a:rPr>
              <a:t>i</a:t>
            </a:r>
            <a:r>
              <a:rPr sz="1275" dirty="0">
                <a:solidFill>
                  <a:srgbClr val="404040"/>
                </a:solidFill>
                <a:latin typeface="微软雅黑"/>
                <a:cs typeface="微软雅黑"/>
              </a:rPr>
              <a:t>pt开发中（E</a:t>
            </a:r>
            <a:r>
              <a:rPr sz="1275" spc="-8" dirty="0">
                <a:solidFill>
                  <a:srgbClr val="404040"/>
                </a:solidFill>
                <a:latin typeface="微软雅黑"/>
                <a:cs typeface="微软雅黑"/>
              </a:rPr>
              <a:t>S</a:t>
            </a:r>
            <a:r>
              <a:rPr sz="1275" dirty="0">
                <a:solidFill>
                  <a:srgbClr val="404040"/>
                </a:solidFill>
                <a:latin typeface="微软雅黑"/>
                <a:cs typeface="微软雅黑"/>
              </a:rPr>
              <a:t>5）我们需要通过函数和原型链来实现类和继承，从E</a:t>
            </a:r>
            <a:r>
              <a:rPr sz="1275" spc="-8" dirty="0">
                <a:solidFill>
                  <a:srgbClr val="404040"/>
                </a:solidFill>
                <a:latin typeface="微软雅黑"/>
                <a:cs typeface="微软雅黑"/>
              </a:rPr>
              <a:t>S</a:t>
            </a:r>
            <a:r>
              <a:rPr sz="1275" dirty="0">
                <a:solidFill>
                  <a:srgbClr val="404040"/>
                </a:solidFill>
                <a:latin typeface="微软雅黑"/>
                <a:cs typeface="微软雅黑"/>
              </a:rPr>
              <a:t>6开始，引入了</a:t>
            </a:r>
            <a:r>
              <a:rPr sz="1275" spc="-4" dirty="0">
                <a:solidFill>
                  <a:srgbClr val="404040"/>
                </a:solidFill>
                <a:latin typeface="微软雅黑"/>
                <a:cs typeface="微软雅黑"/>
              </a:rPr>
              <a:t>cla</a:t>
            </a:r>
            <a:r>
              <a:rPr sz="1275" dirty="0">
                <a:solidFill>
                  <a:srgbClr val="404040"/>
                </a:solidFill>
                <a:latin typeface="微软雅黑"/>
                <a:cs typeface="微软雅黑"/>
              </a:rPr>
              <a:t>ss关键字，可以 更加方便的定义和使用类。</a:t>
            </a:r>
            <a:endParaRPr sz="1275">
              <a:latin typeface="微软雅黑"/>
              <a:cs typeface="微软雅黑"/>
            </a:endParaRPr>
          </a:p>
          <a:p>
            <a:pPr marL="180975" indent="-171450">
              <a:spcBef>
                <a:spcPts val="1459"/>
              </a:spcBef>
              <a:buFont typeface="Wingdings"/>
              <a:buChar char=""/>
              <a:tabLst>
                <a:tab pos="180975" algn="l"/>
              </a:tabLst>
            </a:pPr>
            <a:r>
              <a:rPr sz="1275" spc="-11" dirty="0">
                <a:solidFill>
                  <a:srgbClr val="404040"/>
                </a:solidFill>
                <a:latin typeface="微软雅黑"/>
                <a:cs typeface="微软雅黑"/>
              </a:rPr>
              <a:t>TypeScript</a:t>
            </a:r>
            <a:r>
              <a:rPr sz="1275" dirty="0">
                <a:solidFill>
                  <a:srgbClr val="404040"/>
                </a:solidFill>
                <a:latin typeface="微软雅黑"/>
                <a:cs typeface="微软雅黑"/>
              </a:rPr>
              <a:t>作为</a:t>
            </a:r>
            <a:r>
              <a:rPr sz="1275" spc="-8" dirty="0">
                <a:solidFill>
                  <a:srgbClr val="404040"/>
                </a:solidFill>
                <a:latin typeface="微软雅黑"/>
                <a:cs typeface="微软雅黑"/>
              </a:rPr>
              <a:t>JavaScript</a:t>
            </a:r>
            <a:r>
              <a:rPr sz="1275" dirty="0">
                <a:solidFill>
                  <a:srgbClr val="404040"/>
                </a:solidFill>
                <a:latin typeface="微软雅黑"/>
                <a:cs typeface="微软雅黑"/>
              </a:rPr>
              <a:t>的超集，也是支持使用</a:t>
            </a:r>
            <a:r>
              <a:rPr sz="1275" spc="-4" dirty="0">
                <a:solidFill>
                  <a:srgbClr val="404040"/>
                </a:solidFill>
                <a:latin typeface="微软雅黑"/>
                <a:cs typeface="微软雅黑"/>
              </a:rPr>
              <a:t>class</a:t>
            </a:r>
            <a:r>
              <a:rPr sz="1275" dirty="0">
                <a:solidFill>
                  <a:srgbClr val="404040"/>
                </a:solidFill>
                <a:latin typeface="微软雅黑"/>
                <a:cs typeface="微软雅黑"/>
              </a:rPr>
              <a:t>关键字的，并且还可以对类的属性和方法等进行静态类型检测。</a:t>
            </a:r>
            <a:endParaRPr sz="1275">
              <a:latin typeface="微软雅黑"/>
              <a:cs typeface="微软雅黑"/>
            </a:endParaRPr>
          </a:p>
          <a:p>
            <a:pPr>
              <a:spcBef>
                <a:spcPts val="38"/>
              </a:spcBef>
              <a:buClr>
                <a:srgbClr val="404040"/>
              </a:buClr>
              <a:buFont typeface="Wingdings"/>
              <a:buChar char=""/>
            </a:pPr>
            <a:endParaRPr sz="1313">
              <a:latin typeface="Times New Roman"/>
              <a:cs typeface="Times New Roman"/>
            </a:endParaRPr>
          </a:p>
          <a:p>
            <a:pPr marL="180975" indent="-171450">
              <a:buFont typeface="Wingdings"/>
              <a:buChar char=""/>
              <a:tabLst>
                <a:tab pos="180975" algn="l"/>
              </a:tabLst>
            </a:pPr>
            <a:r>
              <a:rPr sz="1275" dirty="0">
                <a:solidFill>
                  <a:srgbClr val="404040"/>
                </a:solidFill>
                <a:latin typeface="微软雅黑"/>
                <a:cs typeface="微软雅黑"/>
              </a:rPr>
              <a:t>实际上在</a:t>
            </a:r>
            <a:r>
              <a:rPr sz="1275" spc="-8" dirty="0">
                <a:solidFill>
                  <a:srgbClr val="404040"/>
                </a:solidFill>
                <a:latin typeface="微软雅黑"/>
                <a:cs typeface="微软雅黑"/>
              </a:rPr>
              <a:t>JavaScript</a:t>
            </a:r>
            <a:r>
              <a:rPr sz="1275" dirty="0">
                <a:solidFill>
                  <a:srgbClr val="404040"/>
                </a:solidFill>
                <a:latin typeface="微软雅黑"/>
                <a:cs typeface="微软雅黑"/>
              </a:rPr>
              <a:t>的开发过程中，我们更加习惯于函数式编程：</a:t>
            </a:r>
            <a:endParaRPr sz="1275">
              <a:latin typeface="微软雅黑"/>
              <a:cs typeface="微软雅黑"/>
            </a:endParaRPr>
          </a:p>
          <a:p>
            <a:pPr marL="411956" lvl="1" indent="-176213">
              <a:spcBef>
                <a:spcPts val="1099"/>
              </a:spcBef>
              <a:buFont typeface="Wingdings"/>
              <a:buChar char=""/>
              <a:tabLst>
                <a:tab pos="411956" algn="l"/>
              </a:tabLst>
            </a:pPr>
            <a:r>
              <a:rPr sz="1275" dirty="0">
                <a:solidFill>
                  <a:srgbClr val="404040"/>
                </a:solidFill>
                <a:latin typeface="微软雅黑"/>
                <a:cs typeface="微软雅黑"/>
              </a:rPr>
              <a:t>比如</a:t>
            </a:r>
            <a:r>
              <a:rPr sz="1275" spc="-11" dirty="0">
                <a:solidFill>
                  <a:srgbClr val="404040"/>
                </a:solidFill>
                <a:latin typeface="微软雅黑"/>
                <a:cs typeface="微软雅黑"/>
              </a:rPr>
              <a:t>React</a:t>
            </a:r>
            <a:r>
              <a:rPr sz="1275" dirty="0">
                <a:solidFill>
                  <a:srgbClr val="404040"/>
                </a:solidFill>
                <a:latin typeface="微软雅黑"/>
                <a:cs typeface="微软雅黑"/>
              </a:rPr>
              <a:t>开发中，目前更多使用的函数组件以及结合</a:t>
            </a:r>
            <a:r>
              <a:rPr sz="1275" spc="-8" dirty="0">
                <a:solidFill>
                  <a:srgbClr val="404040"/>
                </a:solidFill>
                <a:latin typeface="微软雅黑"/>
                <a:cs typeface="微软雅黑"/>
              </a:rPr>
              <a:t>Hook</a:t>
            </a:r>
            <a:r>
              <a:rPr sz="1275" dirty="0">
                <a:solidFill>
                  <a:srgbClr val="404040"/>
                </a:solidFill>
                <a:latin typeface="微软雅黑"/>
                <a:cs typeface="微软雅黑"/>
              </a:rPr>
              <a:t>的开发模式；</a:t>
            </a:r>
            <a:endParaRPr sz="1275">
              <a:latin typeface="微软雅黑"/>
              <a:cs typeface="微软雅黑"/>
            </a:endParaRPr>
          </a:p>
          <a:p>
            <a:pPr marL="411956" lvl="1" indent="-176213">
              <a:spcBef>
                <a:spcPts val="1170"/>
              </a:spcBef>
              <a:buFont typeface="Wingdings"/>
              <a:buChar char=""/>
              <a:tabLst>
                <a:tab pos="411956" algn="l"/>
              </a:tabLst>
            </a:pPr>
            <a:r>
              <a:rPr sz="1275" dirty="0">
                <a:solidFill>
                  <a:srgbClr val="404040"/>
                </a:solidFill>
                <a:latin typeface="微软雅黑"/>
                <a:cs typeface="微软雅黑"/>
              </a:rPr>
              <a:t>比如在</a:t>
            </a:r>
            <a:r>
              <a:rPr sz="1275" spc="-15" dirty="0">
                <a:solidFill>
                  <a:srgbClr val="404040"/>
                </a:solidFill>
                <a:latin typeface="微软雅黑"/>
                <a:cs typeface="微软雅黑"/>
              </a:rPr>
              <a:t>Vue3</a:t>
            </a:r>
            <a:r>
              <a:rPr sz="1275" dirty="0">
                <a:solidFill>
                  <a:srgbClr val="404040"/>
                </a:solidFill>
                <a:latin typeface="微软雅黑"/>
                <a:cs typeface="微软雅黑"/>
              </a:rPr>
              <a:t>开发中，目前也更加推崇使用</a:t>
            </a:r>
            <a:r>
              <a:rPr sz="1275" spc="-8" dirty="0">
                <a:solidFill>
                  <a:srgbClr val="404040"/>
                </a:solidFill>
                <a:latin typeface="微软雅黑"/>
                <a:cs typeface="微软雅黑"/>
              </a:rPr>
              <a:t> </a:t>
            </a:r>
            <a:r>
              <a:rPr sz="1275" spc="-4" dirty="0">
                <a:solidFill>
                  <a:srgbClr val="404040"/>
                </a:solidFill>
                <a:latin typeface="微软雅黑"/>
                <a:cs typeface="微软雅黑"/>
              </a:rPr>
              <a:t>Composition</a:t>
            </a:r>
            <a:r>
              <a:rPr sz="1275" dirty="0">
                <a:solidFill>
                  <a:srgbClr val="404040"/>
                </a:solidFill>
                <a:latin typeface="微软雅黑"/>
                <a:cs typeface="微软雅黑"/>
              </a:rPr>
              <a:t> </a:t>
            </a:r>
            <a:r>
              <a:rPr sz="1275" spc="-4" dirty="0">
                <a:solidFill>
                  <a:srgbClr val="404040"/>
                </a:solidFill>
                <a:latin typeface="微软雅黑"/>
                <a:cs typeface="微软雅黑"/>
              </a:rPr>
              <a:t>API；</a:t>
            </a:r>
            <a:endParaRPr sz="1275">
              <a:latin typeface="微软雅黑"/>
              <a:cs typeface="微软雅黑"/>
            </a:endParaRPr>
          </a:p>
          <a:p>
            <a:pPr lvl="1">
              <a:spcBef>
                <a:spcPts val="38"/>
              </a:spcBef>
              <a:buClr>
                <a:srgbClr val="404040"/>
              </a:buClr>
              <a:buFont typeface="Wingdings"/>
              <a:buChar char=""/>
            </a:pPr>
            <a:endParaRPr sz="1313">
              <a:latin typeface="Times New Roman"/>
              <a:cs typeface="Times New Roman"/>
            </a:endParaRPr>
          </a:p>
          <a:p>
            <a:pPr marL="180975" indent="-171450">
              <a:buFont typeface="Wingdings"/>
              <a:buChar char=""/>
              <a:tabLst>
                <a:tab pos="180975" algn="l"/>
              </a:tabLst>
            </a:pPr>
            <a:r>
              <a:rPr sz="1275" dirty="0">
                <a:solidFill>
                  <a:srgbClr val="404040"/>
                </a:solidFill>
                <a:latin typeface="微软雅黑"/>
                <a:cs typeface="微软雅黑"/>
              </a:rPr>
              <a:t>但是在封装某些业务的时候，类具有更强大封装性，所以我们也需要掌握它们。</a:t>
            </a:r>
            <a:endParaRPr sz="1275">
              <a:latin typeface="微软雅黑"/>
              <a:cs typeface="微软雅黑"/>
            </a:endParaRPr>
          </a:p>
        </p:txBody>
      </p:sp>
      <p:sp>
        <p:nvSpPr>
          <p:cNvPr id="7" name="object 7"/>
          <p:cNvSpPr txBox="1"/>
          <p:nvPr/>
        </p:nvSpPr>
        <p:spPr>
          <a:xfrm>
            <a:off x="202934" y="3929634"/>
            <a:ext cx="4793456" cy="893193"/>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275" dirty="0">
                <a:solidFill>
                  <a:srgbClr val="404040"/>
                </a:solidFill>
                <a:latin typeface="微软雅黑"/>
                <a:cs typeface="微软雅黑"/>
              </a:rPr>
              <a:t>类的定义我们通常会使用</a:t>
            </a:r>
            <a:r>
              <a:rPr sz="1275" spc="-4" dirty="0">
                <a:solidFill>
                  <a:srgbClr val="404040"/>
                </a:solidFill>
                <a:latin typeface="微软雅黑"/>
                <a:cs typeface="微软雅黑"/>
              </a:rPr>
              <a:t>class</a:t>
            </a:r>
            <a:r>
              <a:rPr sz="1275" dirty="0">
                <a:solidFill>
                  <a:srgbClr val="404040"/>
                </a:solidFill>
                <a:latin typeface="微软雅黑"/>
                <a:cs typeface="微软雅黑"/>
              </a:rPr>
              <a:t>关键字：</a:t>
            </a:r>
            <a:endParaRPr sz="1275">
              <a:latin typeface="微软雅黑"/>
              <a:cs typeface="微软雅黑"/>
            </a:endParaRPr>
          </a:p>
          <a:p>
            <a:pPr marL="411956" lvl="1" indent="-176213">
              <a:spcBef>
                <a:spcPts val="1099"/>
              </a:spcBef>
              <a:buFont typeface="Wingdings"/>
              <a:buChar char=""/>
              <a:tabLst>
                <a:tab pos="411956" algn="l"/>
              </a:tabLst>
            </a:pPr>
            <a:r>
              <a:rPr sz="1275" dirty="0">
                <a:solidFill>
                  <a:srgbClr val="404040"/>
                </a:solidFill>
                <a:latin typeface="微软雅黑"/>
                <a:cs typeface="微软雅黑"/>
              </a:rPr>
              <a:t>在面向对象的世界里，任何事物都可以使用类的结构来描述；</a:t>
            </a:r>
            <a:endParaRPr sz="1275">
              <a:latin typeface="微软雅黑"/>
              <a:cs typeface="微软雅黑"/>
            </a:endParaRPr>
          </a:p>
          <a:p>
            <a:pPr marL="411956" lvl="1" indent="-176213">
              <a:spcBef>
                <a:spcPts val="1170"/>
              </a:spcBef>
              <a:buFont typeface="Wingdings"/>
              <a:buChar char=""/>
              <a:tabLst>
                <a:tab pos="411956" algn="l"/>
              </a:tabLst>
            </a:pPr>
            <a:r>
              <a:rPr sz="1275" dirty="0">
                <a:solidFill>
                  <a:srgbClr val="404040"/>
                </a:solidFill>
                <a:latin typeface="微软雅黑"/>
                <a:cs typeface="微软雅黑"/>
              </a:rPr>
              <a:t>类中包含特有的属性和方法；</a:t>
            </a:r>
            <a:endParaRPr sz="1275">
              <a:latin typeface="微软雅黑"/>
              <a:cs typeface="微软雅黑"/>
            </a:endParaRPr>
          </a:p>
        </p:txBody>
      </p:sp>
      <p:sp>
        <p:nvSpPr>
          <p:cNvPr id="8" name="object 8"/>
          <p:cNvSpPr txBox="1">
            <a:spLocks noGrp="1"/>
          </p:cNvSpPr>
          <p:nvPr>
            <p:ph type="title"/>
          </p:nvPr>
        </p:nvSpPr>
        <p:spPr>
          <a:xfrm>
            <a:off x="985043" y="214502"/>
            <a:ext cx="2076450" cy="425116"/>
          </a:xfrm>
          <a:prstGeom prst="rect">
            <a:avLst/>
          </a:prstGeom>
        </p:spPr>
        <p:txBody>
          <a:bodyPr vert="horz" wrap="square" lIns="0" tIns="9525" rIns="0" bIns="0" rtlCol="0">
            <a:spAutoFit/>
          </a:bodyPr>
          <a:lstStyle/>
          <a:p>
            <a:pPr marL="9525">
              <a:spcBef>
                <a:spcPts val="75"/>
              </a:spcBef>
            </a:pPr>
            <a:r>
              <a:rPr dirty="0"/>
              <a:t>认识类的使用</a:t>
            </a:r>
          </a:p>
        </p:txBody>
      </p:sp>
      <p:pic>
        <p:nvPicPr>
          <p:cNvPr id="9" name="图片 8" descr="标志-横排 [转换].png">
            <a:extLst>
              <a:ext uri="{FF2B5EF4-FFF2-40B4-BE49-F238E27FC236}">
                <a16:creationId xmlns:a16="http://schemas.microsoft.com/office/drawing/2014/main" xmlns="" id="{DA99FCE5-4B1E-83EF-2879-0537CAD91B4C}"/>
              </a:ext>
            </a:extLst>
          </p:cNvPr>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F9606D64-5845-D101-0A9A-9583BEB137DC}"/>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06602"/>
            <a:ext cx="4811554" cy="373422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125" b="1" dirty="0">
                <a:solidFill>
                  <a:srgbClr val="404040"/>
                </a:solidFill>
                <a:latin typeface="微软雅黑"/>
                <a:cs typeface="微软雅黑"/>
              </a:rPr>
              <a:t>我们来定义一个</a:t>
            </a:r>
            <a:r>
              <a:rPr sz="1125" b="1" spc="-8" dirty="0">
                <a:solidFill>
                  <a:srgbClr val="404040"/>
                </a:solidFill>
                <a:latin typeface="微软雅黑"/>
                <a:cs typeface="微软雅黑"/>
              </a:rPr>
              <a:t>Person</a:t>
            </a:r>
            <a:r>
              <a:rPr sz="1125" b="1" dirty="0">
                <a:solidFill>
                  <a:srgbClr val="404040"/>
                </a:solidFill>
                <a:latin typeface="微软雅黑"/>
                <a:cs typeface="微软雅黑"/>
              </a:rPr>
              <a:t>类：</a:t>
            </a:r>
            <a:endParaRPr sz="1125">
              <a:latin typeface="微软雅黑"/>
              <a:cs typeface="微软雅黑"/>
            </a:endParaRPr>
          </a:p>
          <a:p>
            <a:pPr marL="180975" indent="-171450">
              <a:spcBef>
                <a:spcPts val="1279"/>
              </a:spcBef>
              <a:buFont typeface="Wingdings"/>
              <a:buChar char=""/>
              <a:tabLst>
                <a:tab pos="180975" algn="l"/>
              </a:tabLst>
            </a:pPr>
            <a:r>
              <a:rPr sz="1125" dirty="0">
                <a:solidFill>
                  <a:srgbClr val="404040"/>
                </a:solidFill>
                <a:latin typeface="微软雅黑"/>
                <a:cs typeface="微软雅黑"/>
              </a:rPr>
              <a:t>使用class关键字来定义一个类；</a:t>
            </a:r>
            <a:endParaRPr sz="1125">
              <a:latin typeface="微软雅黑"/>
              <a:cs typeface="微软雅黑"/>
            </a:endParaRPr>
          </a:p>
          <a:p>
            <a:pPr marL="180975" indent="-171450">
              <a:spcBef>
                <a:spcPts val="1256"/>
              </a:spcBef>
              <a:buFont typeface="Wingdings"/>
              <a:buChar char=""/>
              <a:tabLst>
                <a:tab pos="180975" algn="l"/>
              </a:tabLst>
            </a:pPr>
            <a:r>
              <a:rPr sz="1125" dirty="0">
                <a:solidFill>
                  <a:srgbClr val="404040"/>
                </a:solidFill>
                <a:latin typeface="微软雅黑"/>
                <a:cs typeface="微软雅黑"/>
              </a:rPr>
              <a:t>我们可以声明一些类的属性：在类的内部声明类的属性以及对应的类型</a:t>
            </a:r>
            <a:endParaRPr sz="1125">
              <a:latin typeface="微软雅黑"/>
              <a:cs typeface="微软雅黑"/>
            </a:endParaRPr>
          </a:p>
          <a:p>
            <a:pPr marL="411956" lvl="1" indent="-176213">
              <a:spcBef>
                <a:spcPts val="994"/>
              </a:spcBef>
              <a:buFont typeface="Wingdings"/>
              <a:buChar char=""/>
              <a:tabLst>
                <a:tab pos="411956" algn="l"/>
              </a:tabLst>
            </a:pPr>
            <a:r>
              <a:rPr sz="1125" dirty="0">
                <a:solidFill>
                  <a:srgbClr val="404040"/>
                </a:solidFill>
                <a:latin typeface="微软雅黑"/>
                <a:cs typeface="微软雅黑"/>
              </a:rPr>
              <a:t>如果类型没有声明，那么它们默认是</a:t>
            </a:r>
            <a:r>
              <a:rPr sz="1125" spc="-4" dirty="0">
                <a:solidFill>
                  <a:srgbClr val="404040"/>
                </a:solidFill>
                <a:latin typeface="微软雅黑"/>
                <a:cs typeface="微软雅黑"/>
              </a:rPr>
              <a:t>any</a:t>
            </a:r>
            <a:r>
              <a:rPr sz="1125" dirty="0">
                <a:solidFill>
                  <a:srgbClr val="404040"/>
                </a:solidFill>
                <a:latin typeface="微软雅黑"/>
                <a:cs typeface="微软雅黑"/>
              </a:rPr>
              <a:t>的；</a:t>
            </a:r>
            <a:endParaRPr sz="1125">
              <a:latin typeface="微软雅黑"/>
              <a:cs typeface="微软雅黑"/>
            </a:endParaRPr>
          </a:p>
          <a:p>
            <a:pPr marL="411956" lvl="1" indent="-176213">
              <a:spcBef>
                <a:spcPts val="900"/>
              </a:spcBef>
              <a:buFont typeface="Wingdings"/>
              <a:buChar char=""/>
              <a:tabLst>
                <a:tab pos="411956" algn="l"/>
              </a:tabLst>
            </a:pPr>
            <a:r>
              <a:rPr sz="1125" dirty="0">
                <a:solidFill>
                  <a:srgbClr val="404040"/>
                </a:solidFill>
                <a:latin typeface="微软雅黑"/>
                <a:cs typeface="微软雅黑"/>
              </a:rPr>
              <a:t>我们也可以给属性设置初始化值；</a:t>
            </a:r>
            <a:endParaRPr sz="1125">
              <a:latin typeface="微软雅黑"/>
              <a:cs typeface="微软雅黑"/>
            </a:endParaRPr>
          </a:p>
          <a:p>
            <a:pPr marL="411956" marR="59055" lvl="1" indent="-176213">
              <a:lnSpc>
                <a:spcPct val="138700"/>
              </a:lnSpc>
              <a:spcBef>
                <a:spcPts val="375"/>
              </a:spcBef>
              <a:buFont typeface="Wingdings"/>
              <a:buChar char=""/>
              <a:tabLst>
                <a:tab pos="411956" algn="l"/>
              </a:tabLst>
            </a:pPr>
            <a:r>
              <a:rPr sz="1125" dirty="0">
                <a:solidFill>
                  <a:srgbClr val="404040"/>
                </a:solidFill>
                <a:latin typeface="微软雅黑"/>
                <a:cs typeface="微软雅黑"/>
              </a:rPr>
              <a:t>在默认的</a:t>
            </a:r>
            <a:r>
              <a:rPr sz="1125" spc="-4" dirty="0">
                <a:solidFill>
                  <a:srgbClr val="404040"/>
                </a:solidFill>
                <a:latin typeface="微软雅黑"/>
                <a:cs typeface="微软雅黑"/>
              </a:rPr>
              <a:t>strictPropertyInitialization</a:t>
            </a:r>
            <a:r>
              <a:rPr sz="1125" dirty="0">
                <a:solidFill>
                  <a:srgbClr val="404040"/>
                </a:solidFill>
                <a:latin typeface="微软雅黑"/>
                <a:cs typeface="微软雅黑"/>
              </a:rPr>
              <a:t>模式下面我们的属性是必须初始 化的，如果没有初始化，那么编译时就会报错；</a:t>
            </a:r>
            <a:endParaRPr sz="1125">
              <a:latin typeface="微软雅黑"/>
              <a:cs typeface="微软雅黑"/>
            </a:endParaRPr>
          </a:p>
          <a:p>
            <a:pPr marL="609600" marR="3810" lvl="2" indent="-190500">
              <a:lnSpc>
                <a:spcPct val="144000"/>
              </a:lnSpc>
              <a:spcBef>
                <a:spcPts val="307"/>
              </a:spcBef>
              <a:buFont typeface="Wingdings"/>
              <a:buChar char=""/>
              <a:tabLst>
                <a:tab pos="609600" algn="l"/>
              </a:tabLst>
            </a:pPr>
            <a:r>
              <a:rPr sz="1125" dirty="0">
                <a:solidFill>
                  <a:srgbClr val="404040"/>
                </a:solidFill>
                <a:latin typeface="微软雅黑"/>
                <a:cs typeface="微软雅黑"/>
              </a:rPr>
              <a:t>如果我们在</a:t>
            </a:r>
            <a:r>
              <a:rPr sz="1125" spc="-4" dirty="0">
                <a:solidFill>
                  <a:srgbClr val="404040"/>
                </a:solidFill>
                <a:latin typeface="微软雅黑"/>
                <a:cs typeface="微软雅黑"/>
              </a:rPr>
              <a:t>strictPropertyInitialization</a:t>
            </a:r>
            <a:r>
              <a:rPr sz="1125" dirty="0">
                <a:solidFill>
                  <a:srgbClr val="404040"/>
                </a:solidFill>
                <a:latin typeface="微软雅黑"/>
                <a:cs typeface="微软雅黑"/>
              </a:rPr>
              <a:t>模式下确实不希望给属性初 始化，可以使用 </a:t>
            </a:r>
            <a:r>
              <a:rPr sz="1125" spc="-4" dirty="0">
                <a:solidFill>
                  <a:srgbClr val="404040"/>
                </a:solidFill>
                <a:latin typeface="微软雅黑"/>
                <a:cs typeface="微软雅黑"/>
              </a:rPr>
              <a:t>name!:</a:t>
            </a:r>
            <a:r>
              <a:rPr sz="1125" spc="4" dirty="0">
                <a:solidFill>
                  <a:srgbClr val="404040"/>
                </a:solidFill>
                <a:latin typeface="微软雅黑"/>
                <a:cs typeface="微软雅黑"/>
              </a:rPr>
              <a:t> </a:t>
            </a:r>
            <a:r>
              <a:rPr sz="1125" dirty="0">
                <a:solidFill>
                  <a:srgbClr val="404040"/>
                </a:solidFill>
                <a:latin typeface="微软雅黑"/>
                <a:cs typeface="微软雅黑"/>
              </a:rPr>
              <a:t>string语法；</a:t>
            </a:r>
            <a:endParaRPr sz="1125">
              <a:latin typeface="微软雅黑"/>
              <a:cs typeface="微软雅黑"/>
            </a:endParaRPr>
          </a:p>
          <a:p>
            <a:pPr marL="180975" marR="130969" indent="-171450">
              <a:lnSpc>
                <a:spcPct val="138700"/>
              </a:lnSpc>
              <a:spcBef>
                <a:spcPts val="754"/>
              </a:spcBef>
              <a:buFont typeface="Wingdings"/>
              <a:buChar char=""/>
              <a:tabLst>
                <a:tab pos="180975" algn="l"/>
              </a:tabLst>
            </a:pPr>
            <a:r>
              <a:rPr sz="1125" dirty="0">
                <a:solidFill>
                  <a:srgbClr val="404040"/>
                </a:solidFill>
                <a:latin typeface="微软雅黑"/>
                <a:cs typeface="微软雅黑"/>
              </a:rPr>
              <a:t>类可以有自己的构造函数</a:t>
            </a:r>
            <a:r>
              <a:rPr sz="1125" spc="-4" dirty="0">
                <a:solidFill>
                  <a:srgbClr val="404040"/>
                </a:solidFill>
                <a:latin typeface="微软雅黑"/>
                <a:cs typeface="微软雅黑"/>
              </a:rPr>
              <a:t>c</a:t>
            </a:r>
            <a:r>
              <a:rPr sz="1125" spc="-8" dirty="0">
                <a:solidFill>
                  <a:srgbClr val="404040"/>
                </a:solidFill>
                <a:latin typeface="微软雅黑"/>
                <a:cs typeface="微软雅黑"/>
              </a:rPr>
              <a:t>o</a:t>
            </a:r>
            <a:r>
              <a:rPr sz="1125" dirty="0">
                <a:solidFill>
                  <a:srgbClr val="404040"/>
                </a:solidFill>
                <a:latin typeface="微软雅黑"/>
                <a:cs typeface="微软雅黑"/>
              </a:rPr>
              <a:t>n</a:t>
            </a:r>
            <a:r>
              <a:rPr sz="1125" spc="4" dirty="0">
                <a:solidFill>
                  <a:srgbClr val="404040"/>
                </a:solidFill>
                <a:latin typeface="微软雅黑"/>
                <a:cs typeface="微软雅黑"/>
              </a:rPr>
              <a:t>s</a:t>
            </a:r>
            <a:r>
              <a:rPr sz="1125" dirty="0">
                <a:solidFill>
                  <a:srgbClr val="404040"/>
                </a:solidFill>
                <a:latin typeface="微软雅黑"/>
                <a:cs typeface="微软雅黑"/>
              </a:rPr>
              <a:t>tru</a:t>
            </a:r>
            <a:r>
              <a:rPr sz="1125" spc="-4" dirty="0">
                <a:solidFill>
                  <a:srgbClr val="404040"/>
                </a:solidFill>
                <a:latin typeface="微软雅黑"/>
                <a:cs typeface="微软雅黑"/>
              </a:rPr>
              <a:t>c</a:t>
            </a:r>
            <a:r>
              <a:rPr sz="1125" spc="-8" dirty="0">
                <a:solidFill>
                  <a:srgbClr val="404040"/>
                </a:solidFill>
                <a:latin typeface="微软雅黑"/>
                <a:cs typeface="微软雅黑"/>
              </a:rPr>
              <a:t>t</a:t>
            </a:r>
            <a:r>
              <a:rPr sz="1125" spc="-4" dirty="0">
                <a:solidFill>
                  <a:srgbClr val="404040"/>
                </a:solidFill>
                <a:latin typeface="微软雅黑"/>
                <a:cs typeface="微软雅黑"/>
              </a:rPr>
              <a:t>o</a:t>
            </a:r>
            <a:r>
              <a:rPr sz="1125" dirty="0">
                <a:solidFill>
                  <a:srgbClr val="404040"/>
                </a:solidFill>
                <a:latin typeface="微软雅黑"/>
                <a:cs typeface="微软雅黑"/>
              </a:rPr>
              <a:t>r，当我们通过n</a:t>
            </a:r>
            <a:r>
              <a:rPr sz="1125" spc="-4" dirty="0">
                <a:solidFill>
                  <a:srgbClr val="404040"/>
                </a:solidFill>
                <a:latin typeface="微软雅黑"/>
                <a:cs typeface="微软雅黑"/>
              </a:rPr>
              <a:t>e</a:t>
            </a:r>
            <a:r>
              <a:rPr sz="1125" dirty="0">
                <a:solidFill>
                  <a:srgbClr val="404040"/>
                </a:solidFill>
                <a:latin typeface="微软雅黑"/>
                <a:cs typeface="微软雅黑"/>
              </a:rPr>
              <a:t>w关键字创建一个 实例时，构造函数会被调用；</a:t>
            </a:r>
            <a:endParaRPr sz="1125">
              <a:latin typeface="微软雅黑"/>
              <a:cs typeface="微软雅黑"/>
            </a:endParaRPr>
          </a:p>
          <a:p>
            <a:pPr marL="411956" lvl="1" indent="-176213">
              <a:spcBef>
                <a:spcPts val="900"/>
              </a:spcBef>
              <a:buFont typeface="Wingdings"/>
              <a:buChar char=""/>
              <a:tabLst>
                <a:tab pos="411956" algn="l"/>
              </a:tabLst>
            </a:pPr>
            <a:r>
              <a:rPr sz="1125" dirty="0">
                <a:solidFill>
                  <a:srgbClr val="404040"/>
                </a:solidFill>
                <a:latin typeface="微软雅黑"/>
                <a:cs typeface="微软雅黑"/>
              </a:rPr>
              <a:t>构造函数不需要返回任何值，默认返回当前创建出来的实例；</a:t>
            </a:r>
            <a:endParaRPr sz="1125">
              <a:latin typeface="微软雅黑"/>
              <a:cs typeface="微软雅黑"/>
            </a:endParaRPr>
          </a:p>
          <a:p>
            <a:pPr marL="180975" indent="-171450">
              <a:spcBef>
                <a:spcPts val="1279"/>
              </a:spcBef>
              <a:buFont typeface="Wingdings"/>
              <a:buChar char=""/>
              <a:tabLst>
                <a:tab pos="180975" algn="l"/>
              </a:tabLst>
            </a:pPr>
            <a:r>
              <a:rPr sz="1125" dirty="0">
                <a:solidFill>
                  <a:srgbClr val="404040"/>
                </a:solidFill>
                <a:latin typeface="微软雅黑"/>
                <a:cs typeface="微软雅黑"/>
              </a:rPr>
              <a:t>类中可以有自己的函数，定义的函数称之为方法；</a:t>
            </a:r>
            <a:endParaRPr sz="1125">
              <a:latin typeface="微软雅黑"/>
              <a:cs typeface="微软雅黑"/>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类的定义</a:t>
            </a:r>
          </a:p>
        </p:txBody>
      </p:sp>
      <p:sp>
        <p:nvSpPr>
          <p:cNvPr id="8" name="object 8"/>
          <p:cNvSpPr/>
          <p:nvPr/>
        </p:nvSpPr>
        <p:spPr>
          <a:xfrm>
            <a:off x="5238344" y="1154235"/>
            <a:ext cx="3681209" cy="3660567"/>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744FCAD3-42D1-D76C-4157-97F0AD1ABD36}"/>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1B578692-2CD7-E164-06BB-61C2461F5436}"/>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4"/>
            <a:ext cx="7391400" cy="1753685"/>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面向对象的其中一大特性就是继承，继承不仅仅可以减少我们的代码量，也是多态的使用前提。</a:t>
            </a:r>
            <a:endParaRPr sz="1350">
              <a:latin typeface="微软雅黑"/>
              <a:cs typeface="微软雅黑"/>
            </a:endParaRPr>
          </a:p>
          <a:p>
            <a:pPr marL="180975" indent="-171450">
              <a:spcBef>
                <a:spcPts val="1601"/>
              </a:spcBef>
              <a:buFont typeface="Wingdings"/>
              <a:buChar char=""/>
              <a:tabLst>
                <a:tab pos="180975" algn="l"/>
              </a:tabLst>
            </a:pPr>
            <a:r>
              <a:rPr sz="1350" dirty="0">
                <a:solidFill>
                  <a:srgbClr val="404040"/>
                </a:solidFill>
                <a:latin typeface="微软雅黑"/>
                <a:cs typeface="微软雅黑"/>
              </a:rPr>
              <a:t>我们使用</a:t>
            </a:r>
            <a:r>
              <a:rPr sz="1350" spc="-4" dirty="0">
                <a:solidFill>
                  <a:srgbClr val="404040"/>
                </a:solidFill>
                <a:latin typeface="微软雅黑"/>
                <a:cs typeface="微软雅黑"/>
              </a:rPr>
              <a:t>extends</a:t>
            </a:r>
            <a:r>
              <a:rPr sz="1350" dirty="0">
                <a:solidFill>
                  <a:srgbClr val="404040"/>
                </a:solidFill>
                <a:latin typeface="微软雅黑"/>
                <a:cs typeface="微软雅黑"/>
              </a:rPr>
              <a:t>关键字来实现继承，子类中使用</a:t>
            </a:r>
            <a:r>
              <a:rPr sz="1350" spc="-4" dirty="0">
                <a:solidFill>
                  <a:srgbClr val="404040"/>
                </a:solidFill>
                <a:latin typeface="微软雅黑"/>
                <a:cs typeface="微软雅黑"/>
              </a:rPr>
              <a:t>super</a:t>
            </a:r>
            <a:r>
              <a:rPr sz="1350" dirty="0">
                <a:solidFill>
                  <a:srgbClr val="404040"/>
                </a:solidFill>
                <a:latin typeface="微软雅黑"/>
                <a:cs typeface="微软雅黑"/>
              </a:rPr>
              <a:t>来访问父类。</a:t>
            </a:r>
            <a:endParaRPr sz="1350">
              <a:latin typeface="微软雅黑"/>
              <a:cs typeface="微软雅黑"/>
            </a:endParaRPr>
          </a:p>
          <a:p>
            <a:pPr marL="180975" indent="-171450">
              <a:spcBef>
                <a:spcPts val="1529"/>
              </a:spcBef>
              <a:buFont typeface="Wingdings"/>
              <a:buChar char=""/>
              <a:tabLst>
                <a:tab pos="180975" algn="l"/>
              </a:tabLst>
            </a:pPr>
            <a:r>
              <a:rPr sz="1350" dirty="0">
                <a:solidFill>
                  <a:srgbClr val="404040"/>
                </a:solidFill>
                <a:latin typeface="微软雅黑"/>
                <a:cs typeface="微软雅黑"/>
              </a:rPr>
              <a:t>我们来看一下</a:t>
            </a:r>
            <a:r>
              <a:rPr sz="1350" spc="-8" dirty="0">
                <a:solidFill>
                  <a:srgbClr val="404040"/>
                </a:solidFill>
                <a:latin typeface="微软雅黑"/>
                <a:cs typeface="微软雅黑"/>
              </a:rPr>
              <a:t>Student</a:t>
            </a:r>
            <a:r>
              <a:rPr sz="1350" dirty="0">
                <a:solidFill>
                  <a:srgbClr val="404040"/>
                </a:solidFill>
                <a:latin typeface="微软雅黑"/>
                <a:cs typeface="微软雅黑"/>
              </a:rPr>
              <a:t>类继承自</a:t>
            </a:r>
            <a:r>
              <a:rPr sz="1350" spc="-8" dirty="0">
                <a:solidFill>
                  <a:srgbClr val="404040"/>
                </a:solidFill>
                <a:latin typeface="微软雅黑"/>
                <a:cs typeface="微软雅黑"/>
              </a:rPr>
              <a:t>Person：</a:t>
            </a:r>
            <a:endParaRPr sz="1350">
              <a:latin typeface="微软雅黑"/>
              <a:cs typeface="微软雅黑"/>
            </a:endParaRPr>
          </a:p>
          <a:p>
            <a:pPr marL="411956" lvl="1" indent="-176213">
              <a:spcBef>
                <a:spcPts val="1223"/>
              </a:spcBef>
              <a:buFont typeface="Wingdings"/>
              <a:buChar char=""/>
              <a:tabLst>
                <a:tab pos="411956" algn="l"/>
              </a:tabLst>
            </a:pPr>
            <a:r>
              <a:rPr sz="1350" spc="-8" dirty="0">
                <a:solidFill>
                  <a:srgbClr val="404040"/>
                </a:solidFill>
                <a:latin typeface="微软雅黑"/>
                <a:cs typeface="微软雅黑"/>
              </a:rPr>
              <a:t>Student</a:t>
            </a:r>
            <a:r>
              <a:rPr sz="1350" dirty="0">
                <a:solidFill>
                  <a:srgbClr val="404040"/>
                </a:solidFill>
                <a:latin typeface="微软雅黑"/>
                <a:cs typeface="微软雅黑"/>
              </a:rPr>
              <a:t>类可以有自己的属性和方法，并且会继承</a:t>
            </a:r>
            <a:r>
              <a:rPr sz="1350" spc="-8" dirty="0">
                <a:solidFill>
                  <a:srgbClr val="404040"/>
                </a:solidFill>
                <a:latin typeface="微软雅黑"/>
                <a:cs typeface="微软雅黑"/>
              </a:rPr>
              <a:t>Person</a:t>
            </a:r>
            <a:r>
              <a:rPr sz="1350" dirty="0">
                <a:solidFill>
                  <a:srgbClr val="404040"/>
                </a:solidFill>
                <a:latin typeface="微软雅黑"/>
                <a:cs typeface="微软雅黑"/>
              </a:rPr>
              <a:t>的属性和方法；</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在构造函数中，我们可以通过</a:t>
            </a:r>
            <a:r>
              <a:rPr sz="1350" spc="-4" dirty="0">
                <a:solidFill>
                  <a:srgbClr val="404040"/>
                </a:solidFill>
                <a:latin typeface="微软雅黑"/>
                <a:cs typeface="微软雅黑"/>
              </a:rPr>
              <a:t>super</a:t>
            </a:r>
            <a:r>
              <a:rPr sz="1350" dirty="0">
                <a:solidFill>
                  <a:srgbClr val="404040"/>
                </a:solidFill>
                <a:latin typeface="微软雅黑"/>
                <a:cs typeface="微软雅黑"/>
              </a:rPr>
              <a:t>来调用父类的构造方法，对父类中的属性进行初始化；</a:t>
            </a:r>
            <a:endParaRPr sz="1350">
              <a:latin typeface="微软雅黑"/>
              <a:cs typeface="微软雅黑"/>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类的继承</a:t>
            </a:r>
          </a:p>
        </p:txBody>
      </p:sp>
      <p:sp>
        <p:nvSpPr>
          <p:cNvPr id="8" name="object 8"/>
          <p:cNvSpPr/>
          <p:nvPr/>
        </p:nvSpPr>
        <p:spPr>
          <a:xfrm>
            <a:off x="523262" y="2866824"/>
            <a:ext cx="4105412" cy="2159228"/>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5008057" y="3134940"/>
            <a:ext cx="2647787" cy="1497857"/>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74033B39-3DC5-E875-4F60-F82F65046C1B}"/>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ABAEED24-6B0C-9927-46FA-84F0A247B23F}"/>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4"/>
            <a:ext cx="7025640" cy="1702389"/>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在</a:t>
            </a:r>
            <a:r>
              <a:rPr sz="1350" spc="-11" dirty="0">
                <a:solidFill>
                  <a:srgbClr val="404040"/>
                </a:solidFill>
                <a:latin typeface="微软雅黑"/>
                <a:cs typeface="微软雅黑"/>
              </a:rPr>
              <a:t>TypeScript</a:t>
            </a:r>
            <a:r>
              <a:rPr sz="1350" dirty="0">
                <a:solidFill>
                  <a:srgbClr val="404040"/>
                </a:solidFill>
                <a:latin typeface="微软雅黑"/>
                <a:cs typeface="微软雅黑"/>
              </a:rPr>
              <a:t>中，类的属性和方法支持三种修饰符：</a:t>
            </a:r>
            <a:r>
              <a:rPr sz="1350" spc="-4" dirty="0">
                <a:solidFill>
                  <a:srgbClr val="404040"/>
                </a:solidFill>
                <a:latin typeface="微软雅黑"/>
                <a:cs typeface="微软雅黑"/>
              </a:rPr>
              <a:t> public</a:t>
            </a:r>
            <a:r>
              <a:rPr sz="1350" dirty="0">
                <a:solidFill>
                  <a:srgbClr val="404040"/>
                </a:solidFill>
                <a:latin typeface="微软雅黑"/>
                <a:cs typeface="微软雅黑"/>
              </a:rPr>
              <a:t>、</a:t>
            </a:r>
            <a:r>
              <a:rPr sz="1350" spc="-8" dirty="0">
                <a:solidFill>
                  <a:srgbClr val="404040"/>
                </a:solidFill>
                <a:latin typeface="微软雅黑"/>
                <a:cs typeface="微软雅黑"/>
              </a:rPr>
              <a:t>private</a:t>
            </a:r>
            <a:r>
              <a:rPr sz="1350" dirty="0">
                <a:solidFill>
                  <a:srgbClr val="404040"/>
                </a:solidFill>
                <a:latin typeface="微软雅黑"/>
                <a:cs typeface="微软雅黑"/>
              </a:rPr>
              <a:t>、</a:t>
            </a:r>
            <a:r>
              <a:rPr sz="1350" spc="-8" dirty="0">
                <a:solidFill>
                  <a:srgbClr val="404040"/>
                </a:solidFill>
                <a:latin typeface="微软雅黑"/>
                <a:cs typeface="微软雅黑"/>
              </a:rPr>
              <a:t>protected</a:t>
            </a:r>
            <a:endParaRPr sz="1350">
              <a:latin typeface="微软雅黑"/>
              <a:cs typeface="微软雅黑"/>
            </a:endParaRPr>
          </a:p>
          <a:p>
            <a:pPr marL="411956" lvl="1" indent="-176213">
              <a:spcBef>
                <a:spcPts val="1223"/>
              </a:spcBef>
              <a:buFont typeface="Wingdings"/>
              <a:buChar char=""/>
              <a:tabLst>
                <a:tab pos="411956" algn="l"/>
              </a:tabLst>
            </a:pPr>
            <a:r>
              <a:rPr sz="1350" spc="-4" dirty="0">
                <a:solidFill>
                  <a:srgbClr val="404040"/>
                </a:solidFill>
                <a:latin typeface="微软雅黑"/>
                <a:cs typeface="微软雅黑"/>
              </a:rPr>
              <a:t>public</a:t>
            </a:r>
            <a:r>
              <a:rPr sz="1350" spc="-23" dirty="0">
                <a:solidFill>
                  <a:srgbClr val="404040"/>
                </a:solidFill>
                <a:latin typeface="微软雅黑"/>
                <a:cs typeface="微软雅黑"/>
              </a:rPr>
              <a:t> </a:t>
            </a:r>
            <a:r>
              <a:rPr sz="1350" dirty="0">
                <a:solidFill>
                  <a:srgbClr val="404040"/>
                </a:solidFill>
                <a:latin typeface="微软雅黑"/>
                <a:cs typeface="微软雅黑"/>
              </a:rPr>
              <a:t>修饰的是在任何地方可见、公有的属性或方法，默认编写的属性就是</a:t>
            </a:r>
            <a:r>
              <a:rPr sz="1350" spc="-4" dirty="0">
                <a:solidFill>
                  <a:srgbClr val="404040"/>
                </a:solidFill>
                <a:latin typeface="微软雅黑"/>
                <a:cs typeface="微软雅黑"/>
              </a:rPr>
              <a:t>public</a:t>
            </a:r>
            <a:r>
              <a:rPr sz="1350" dirty="0">
                <a:solidFill>
                  <a:srgbClr val="404040"/>
                </a:solidFill>
                <a:latin typeface="微软雅黑"/>
                <a:cs typeface="微软雅黑"/>
              </a:rPr>
              <a:t>的；</a:t>
            </a:r>
            <a:endParaRPr sz="1350">
              <a:latin typeface="微软雅黑"/>
              <a:cs typeface="微软雅黑"/>
            </a:endParaRPr>
          </a:p>
          <a:p>
            <a:pPr marL="411956" lvl="1" indent="-176213">
              <a:spcBef>
                <a:spcPts val="1151"/>
              </a:spcBef>
              <a:buFont typeface="Wingdings"/>
              <a:buChar char=""/>
              <a:tabLst>
                <a:tab pos="411956" algn="l"/>
              </a:tabLst>
            </a:pPr>
            <a:r>
              <a:rPr sz="1350" spc="-8" dirty="0">
                <a:solidFill>
                  <a:srgbClr val="404040"/>
                </a:solidFill>
                <a:latin typeface="微软雅黑"/>
                <a:cs typeface="微软雅黑"/>
              </a:rPr>
              <a:t>private</a:t>
            </a:r>
            <a:r>
              <a:rPr sz="1350" dirty="0">
                <a:solidFill>
                  <a:srgbClr val="404040"/>
                </a:solidFill>
                <a:latin typeface="微软雅黑"/>
                <a:cs typeface="微软雅黑"/>
              </a:rPr>
              <a:t> 修饰的是仅在同一类中可见、私有的属性或方法；</a:t>
            </a:r>
            <a:endParaRPr sz="1350">
              <a:latin typeface="微软雅黑"/>
              <a:cs typeface="微软雅黑"/>
            </a:endParaRPr>
          </a:p>
          <a:p>
            <a:pPr marL="411956" lvl="1" indent="-176213">
              <a:spcBef>
                <a:spcPts val="1226"/>
              </a:spcBef>
              <a:buFont typeface="Wingdings"/>
              <a:buChar char=""/>
              <a:tabLst>
                <a:tab pos="411956" algn="l"/>
              </a:tabLst>
            </a:pPr>
            <a:r>
              <a:rPr sz="1350" spc="-8" dirty="0">
                <a:solidFill>
                  <a:srgbClr val="404040"/>
                </a:solidFill>
                <a:latin typeface="微软雅黑"/>
                <a:cs typeface="微软雅黑"/>
              </a:rPr>
              <a:t>protected</a:t>
            </a:r>
            <a:r>
              <a:rPr sz="1350" spc="-4" dirty="0">
                <a:solidFill>
                  <a:srgbClr val="404040"/>
                </a:solidFill>
                <a:latin typeface="微软雅黑"/>
                <a:cs typeface="微软雅黑"/>
              </a:rPr>
              <a:t> </a:t>
            </a:r>
            <a:r>
              <a:rPr sz="1350" dirty="0">
                <a:solidFill>
                  <a:srgbClr val="404040"/>
                </a:solidFill>
                <a:latin typeface="微软雅黑"/>
                <a:cs typeface="微软雅黑"/>
              </a:rPr>
              <a:t>修饰的是仅在类自身及子类中可见、受保护的属性或方法；</a:t>
            </a:r>
            <a:endParaRPr sz="1350">
              <a:latin typeface="微软雅黑"/>
              <a:cs typeface="微软雅黑"/>
            </a:endParaRPr>
          </a:p>
          <a:p>
            <a:pPr marL="180975" indent="-171450">
              <a:spcBef>
                <a:spcPts val="1530"/>
              </a:spcBef>
              <a:buFont typeface="Wingdings"/>
              <a:buChar char=""/>
              <a:tabLst>
                <a:tab pos="180975" algn="l"/>
              </a:tabLst>
            </a:pPr>
            <a:r>
              <a:rPr sz="1350" spc="-4" dirty="0">
                <a:solidFill>
                  <a:srgbClr val="404040"/>
                </a:solidFill>
                <a:latin typeface="微软雅黑"/>
                <a:cs typeface="微软雅黑"/>
              </a:rPr>
              <a:t>public</a:t>
            </a:r>
            <a:r>
              <a:rPr sz="1350" dirty="0">
                <a:solidFill>
                  <a:srgbClr val="404040"/>
                </a:solidFill>
                <a:latin typeface="微软雅黑"/>
                <a:cs typeface="微软雅黑"/>
              </a:rPr>
              <a:t>是默认的修饰符，也是可以直接访问的，我们这里来演示一下</a:t>
            </a:r>
            <a:r>
              <a:rPr sz="1350" spc="-8" dirty="0">
                <a:solidFill>
                  <a:srgbClr val="404040"/>
                </a:solidFill>
                <a:latin typeface="微软雅黑"/>
                <a:cs typeface="微软雅黑"/>
              </a:rPr>
              <a:t>protected</a:t>
            </a:r>
            <a:r>
              <a:rPr sz="1350" dirty="0">
                <a:solidFill>
                  <a:srgbClr val="404040"/>
                </a:solidFill>
                <a:latin typeface="微软雅黑"/>
                <a:cs typeface="微软雅黑"/>
              </a:rPr>
              <a:t>和</a:t>
            </a:r>
            <a:r>
              <a:rPr sz="1350" spc="-8" dirty="0">
                <a:solidFill>
                  <a:srgbClr val="404040"/>
                </a:solidFill>
                <a:latin typeface="微软雅黑"/>
                <a:cs typeface="微软雅黑"/>
              </a:rPr>
              <a:t>private</a:t>
            </a:r>
            <a:r>
              <a:rPr sz="1350" dirty="0">
                <a:solidFill>
                  <a:srgbClr val="404040"/>
                </a:solidFill>
                <a:latin typeface="微软雅黑"/>
                <a:cs typeface="微软雅黑"/>
              </a:rPr>
              <a:t>。</a:t>
            </a:r>
            <a:endParaRPr sz="1350">
              <a:latin typeface="微软雅黑"/>
              <a:cs typeface="微软雅黑"/>
            </a:endParaRPr>
          </a:p>
        </p:txBody>
      </p:sp>
      <p:sp>
        <p:nvSpPr>
          <p:cNvPr id="7" name="object 7"/>
          <p:cNvSpPr txBox="1">
            <a:spLocks noGrp="1"/>
          </p:cNvSpPr>
          <p:nvPr>
            <p:ph type="title"/>
          </p:nvPr>
        </p:nvSpPr>
        <p:spPr>
          <a:xfrm>
            <a:off x="985043" y="214502"/>
            <a:ext cx="2419350" cy="425116"/>
          </a:xfrm>
          <a:prstGeom prst="rect">
            <a:avLst/>
          </a:prstGeom>
        </p:spPr>
        <p:txBody>
          <a:bodyPr vert="horz" wrap="square" lIns="0" tIns="9525" rIns="0" bIns="0" rtlCol="0">
            <a:spAutoFit/>
          </a:bodyPr>
          <a:lstStyle/>
          <a:p>
            <a:pPr marL="9525">
              <a:spcBef>
                <a:spcPts val="75"/>
              </a:spcBef>
            </a:pPr>
            <a:r>
              <a:rPr dirty="0"/>
              <a:t>类的成员修饰符</a:t>
            </a:r>
          </a:p>
        </p:txBody>
      </p:sp>
      <p:sp>
        <p:nvSpPr>
          <p:cNvPr id="8" name="object 8"/>
          <p:cNvSpPr/>
          <p:nvPr/>
        </p:nvSpPr>
        <p:spPr>
          <a:xfrm>
            <a:off x="402279" y="2834480"/>
            <a:ext cx="2041795" cy="2109324"/>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2826037" y="3029898"/>
            <a:ext cx="3491925" cy="1718486"/>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53667F8A-222C-7A53-AE97-9255B83EE153}"/>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CD47E72E-D4AC-FF5E-37CD-CC2667FCEBD6}"/>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7936706"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如果有一个属性我们不希望外界可以任意的修改，只希望确定值后直接使用，那么可以使用</a:t>
            </a:r>
            <a:r>
              <a:rPr sz="1350" spc="-23" dirty="0">
                <a:solidFill>
                  <a:srgbClr val="404040"/>
                </a:solidFill>
                <a:latin typeface="微软雅黑"/>
                <a:cs typeface="微软雅黑"/>
              </a:rPr>
              <a:t>r</a:t>
            </a:r>
            <a:r>
              <a:rPr sz="1350" spc="4" dirty="0">
                <a:solidFill>
                  <a:srgbClr val="404040"/>
                </a:solidFill>
                <a:latin typeface="微软雅黑"/>
                <a:cs typeface="微软雅黑"/>
              </a:rPr>
              <a:t>ea</a:t>
            </a:r>
            <a:r>
              <a:rPr sz="1350" spc="-4" dirty="0">
                <a:solidFill>
                  <a:srgbClr val="404040"/>
                </a:solidFill>
                <a:latin typeface="微软雅黑"/>
                <a:cs typeface="微软雅黑"/>
              </a:rPr>
              <a:t>d</a:t>
            </a:r>
            <a:r>
              <a:rPr sz="1350" spc="4" dirty="0">
                <a:solidFill>
                  <a:srgbClr val="404040"/>
                </a:solidFill>
                <a:latin typeface="微软雅黑"/>
                <a:cs typeface="微软雅黑"/>
              </a:rPr>
              <a:t>o</a:t>
            </a:r>
            <a:r>
              <a:rPr sz="1350" dirty="0">
                <a:solidFill>
                  <a:srgbClr val="404040"/>
                </a:solidFill>
                <a:latin typeface="微软雅黑"/>
                <a:cs typeface="微软雅黑"/>
              </a:rPr>
              <a:t>n</a:t>
            </a:r>
            <a:r>
              <a:rPr sz="1350" spc="-4" dirty="0">
                <a:solidFill>
                  <a:srgbClr val="404040"/>
                </a:solidFill>
                <a:latin typeface="微软雅黑"/>
                <a:cs typeface="微软雅黑"/>
              </a:rPr>
              <a:t>ly</a:t>
            </a:r>
            <a:r>
              <a:rPr sz="1350" dirty="0">
                <a:solidFill>
                  <a:srgbClr val="404040"/>
                </a:solidFill>
                <a:latin typeface="微软雅黑"/>
                <a:cs typeface="微软雅黑"/>
              </a:rPr>
              <a:t>：</a:t>
            </a:r>
            <a:endParaRPr sz="1350">
              <a:latin typeface="微软雅黑"/>
              <a:cs typeface="微软雅黑"/>
            </a:endParaRPr>
          </a:p>
        </p:txBody>
      </p:sp>
      <p:sp>
        <p:nvSpPr>
          <p:cNvPr id="7" name="object 7"/>
          <p:cNvSpPr txBox="1">
            <a:spLocks noGrp="1"/>
          </p:cNvSpPr>
          <p:nvPr>
            <p:ph type="title"/>
          </p:nvPr>
        </p:nvSpPr>
        <p:spPr>
          <a:xfrm>
            <a:off x="985042" y="214502"/>
            <a:ext cx="2906078" cy="425116"/>
          </a:xfrm>
          <a:prstGeom prst="rect">
            <a:avLst/>
          </a:prstGeom>
        </p:spPr>
        <p:txBody>
          <a:bodyPr vert="horz" wrap="square" lIns="0" tIns="9525" rIns="0" bIns="0" rtlCol="0">
            <a:spAutoFit/>
          </a:bodyPr>
          <a:lstStyle/>
          <a:p>
            <a:pPr marL="9525">
              <a:spcBef>
                <a:spcPts val="75"/>
              </a:spcBef>
            </a:pPr>
            <a:r>
              <a:rPr dirty="0"/>
              <a:t>只读属性</a:t>
            </a:r>
            <a:r>
              <a:rPr spc="-15" dirty="0"/>
              <a:t>r</a:t>
            </a:r>
            <a:r>
              <a:rPr spc="4" dirty="0"/>
              <a:t>e</a:t>
            </a:r>
            <a:r>
              <a:rPr spc="-4" dirty="0"/>
              <a:t>ado</a:t>
            </a:r>
            <a:r>
              <a:rPr spc="4" dirty="0"/>
              <a:t>n</a:t>
            </a:r>
            <a:r>
              <a:rPr spc="-4" dirty="0"/>
              <a:t>l</a:t>
            </a:r>
            <a:r>
              <a:rPr dirty="0"/>
              <a:t>y</a:t>
            </a:r>
          </a:p>
        </p:txBody>
      </p:sp>
      <p:sp>
        <p:nvSpPr>
          <p:cNvPr id="8" name="object 8"/>
          <p:cNvSpPr/>
          <p:nvPr/>
        </p:nvSpPr>
        <p:spPr>
          <a:xfrm>
            <a:off x="422646" y="1436419"/>
            <a:ext cx="5537976" cy="3096200"/>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03EB3196-3051-6EE0-6C69-968BA610DDAE}"/>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11304EA8-3115-24C4-8B90-20DAFBBCA7B3}"/>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918591"/>
            <a:ext cx="8756809" cy="603499"/>
          </a:xfrm>
          <a:prstGeom prst="rect">
            <a:avLst/>
          </a:prstGeom>
        </p:spPr>
        <p:txBody>
          <a:bodyPr vert="horz" wrap="square" lIns="0" tIns="9525" rIns="0" bIns="0" rtlCol="0">
            <a:spAutoFit/>
          </a:bodyPr>
          <a:lstStyle/>
          <a:p>
            <a:pPr marL="180975" marR="3810" indent="-171450">
              <a:lnSpc>
                <a:spcPct val="152200"/>
              </a:lnSpc>
              <a:spcBef>
                <a:spcPts val="75"/>
              </a:spcBef>
              <a:buFont typeface="Wingdings"/>
              <a:buChar char=""/>
              <a:tabLst>
                <a:tab pos="180975" algn="l"/>
              </a:tabLst>
            </a:pPr>
            <a:r>
              <a:rPr sz="1350" dirty="0">
                <a:solidFill>
                  <a:srgbClr val="404040"/>
                </a:solidFill>
                <a:latin typeface="微软雅黑"/>
                <a:cs typeface="微软雅黑"/>
              </a:rPr>
              <a:t>在前面一些私有属性我们是不能直接访问的，或者某些属性我们想要监听它的获取</a:t>
            </a:r>
            <a:r>
              <a:rPr sz="1350" spc="-4" dirty="0">
                <a:solidFill>
                  <a:srgbClr val="404040"/>
                </a:solidFill>
                <a:latin typeface="微软雅黑"/>
                <a:cs typeface="微软雅黑"/>
              </a:rPr>
              <a:t>(g</a:t>
            </a:r>
            <a:r>
              <a:rPr sz="1350" dirty="0">
                <a:solidFill>
                  <a:srgbClr val="404040"/>
                </a:solidFill>
                <a:latin typeface="微软雅黑"/>
                <a:cs typeface="微软雅黑"/>
              </a:rPr>
              <a:t>et</a:t>
            </a:r>
            <a:r>
              <a:rPr sz="1350" spc="-11" dirty="0">
                <a:solidFill>
                  <a:srgbClr val="404040"/>
                </a:solidFill>
                <a:latin typeface="微软雅黑"/>
                <a:cs typeface="微软雅黑"/>
              </a:rPr>
              <a:t>t</a:t>
            </a:r>
            <a:r>
              <a:rPr sz="1350" dirty="0">
                <a:solidFill>
                  <a:srgbClr val="404040"/>
                </a:solidFill>
                <a:latin typeface="微软雅黑"/>
                <a:cs typeface="微软雅黑"/>
              </a:rPr>
              <a:t>er</a:t>
            </a:r>
            <a:r>
              <a:rPr sz="1350" spc="-4" dirty="0">
                <a:solidFill>
                  <a:srgbClr val="404040"/>
                </a:solidFill>
                <a:latin typeface="微软雅黑"/>
                <a:cs typeface="微软雅黑"/>
              </a:rPr>
              <a:t>)</a:t>
            </a:r>
            <a:r>
              <a:rPr sz="1350" dirty="0">
                <a:solidFill>
                  <a:srgbClr val="404040"/>
                </a:solidFill>
                <a:latin typeface="微软雅黑"/>
                <a:cs typeface="微软雅黑"/>
              </a:rPr>
              <a:t>和设置</a:t>
            </a:r>
            <a:r>
              <a:rPr sz="1350" spc="-4" dirty="0">
                <a:solidFill>
                  <a:srgbClr val="404040"/>
                </a:solidFill>
                <a:latin typeface="微软雅黑"/>
                <a:cs typeface="微软雅黑"/>
              </a:rPr>
              <a:t>(</a:t>
            </a:r>
            <a:r>
              <a:rPr sz="1350" dirty="0">
                <a:solidFill>
                  <a:srgbClr val="404040"/>
                </a:solidFill>
                <a:latin typeface="微软雅黑"/>
                <a:cs typeface="微软雅黑"/>
              </a:rPr>
              <a:t>set</a:t>
            </a:r>
            <a:r>
              <a:rPr sz="1350" spc="-11" dirty="0">
                <a:solidFill>
                  <a:srgbClr val="404040"/>
                </a:solidFill>
                <a:latin typeface="微软雅黑"/>
                <a:cs typeface="微软雅黑"/>
              </a:rPr>
              <a:t>t</a:t>
            </a:r>
            <a:r>
              <a:rPr sz="1350" dirty="0">
                <a:solidFill>
                  <a:srgbClr val="404040"/>
                </a:solidFill>
                <a:latin typeface="微软雅黑"/>
                <a:cs typeface="微软雅黑"/>
              </a:rPr>
              <a:t>er</a:t>
            </a:r>
            <a:r>
              <a:rPr sz="1350" spc="-4" dirty="0">
                <a:solidFill>
                  <a:srgbClr val="404040"/>
                </a:solidFill>
                <a:latin typeface="微软雅黑"/>
                <a:cs typeface="微软雅黑"/>
              </a:rPr>
              <a:t>)</a:t>
            </a:r>
            <a:r>
              <a:rPr sz="1350" dirty="0">
                <a:solidFill>
                  <a:srgbClr val="404040"/>
                </a:solidFill>
                <a:latin typeface="微软雅黑"/>
                <a:cs typeface="微软雅黑"/>
              </a:rPr>
              <a:t>的过程， 这个时候我们可以使用存取器。</a:t>
            </a:r>
            <a:endParaRPr sz="1350">
              <a:latin typeface="微软雅黑"/>
              <a:cs typeface="微软雅黑"/>
            </a:endParaRPr>
          </a:p>
        </p:txBody>
      </p:sp>
      <p:sp>
        <p:nvSpPr>
          <p:cNvPr id="7" name="object 7"/>
          <p:cNvSpPr txBox="1">
            <a:spLocks noGrp="1"/>
          </p:cNvSpPr>
          <p:nvPr>
            <p:ph type="title"/>
          </p:nvPr>
        </p:nvSpPr>
        <p:spPr>
          <a:xfrm>
            <a:off x="985043" y="214502"/>
            <a:ext cx="2574131" cy="425116"/>
          </a:xfrm>
          <a:prstGeom prst="rect">
            <a:avLst/>
          </a:prstGeom>
        </p:spPr>
        <p:txBody>
          <a:bodyPr vert="horz" wrap="square" lIns="0" tIns="9525" rIns="0" bIns="0" rtlCol="0">
            <a:spAutoFit/>
          </a:bodyPr>
          <a:lstStyle/>
          <a:p>
            <a:pPr marL="9525">
              <a:spcBef>
                <a:spcPts val="75"/>
              </a:spcBef>
            </a:pPr>
            <a:r>
              <a:rPr spc="-4" dirty="0"/>
              <a:t>getters/setters</a:t>
            </a:r>
          </a:p>
        </p:txBody>
      </p:sp>
      <p:sp>
        <p:nvSpPr>
          <p:cNvPr id="8" name="object 8"/>
          <p:cNvSpPr/>
          <p:nvPr/>
        </p:nvSpPr>
        <p:spPr>
          <a:xfrm>
            <a:off x="437034" y="1654209"/>
            <a:ext cx="2794979" cy="3296820"/>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3585969" y="2776031"/>
            <a:ext cx="2326017" cy="592187"/>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64CF0558-8365-B403-B7F2-5EABAF226963}"/>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C8A874FF-23BE-84E9-710E-60B130A3EB47}"/>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4、vite</a:t>
            </a:r>
          </a:p>
        </p:txBody>
      </p:sp>
      <p:sp>
        <p:nvSpPr>
          <p:cNvPr id="7" name="文本框 6"/>
          <p:cNvSpPr txBox="1"/>
          <p:nvPr/>
        </p:nvSpPr>
        <p:spPr>
          <a:xfrm>
            <a:off x="956945" y="647700"/>
            <a:ext cx="7435215" cy="19208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下一代前端开发与构建工具，</a:t>
            </a:r>
            <a:r>
              <a:rPr sz="1600" dirty="0" err="1" smtClean="0">
                <a:solidFill>
                  <a:schemeClr val="tx1">
                    <a:lumMod val="85000"/>
                    <a:lumOff val="15000"/>
                  </a:schemeClr>
                </a:solidFill>
                <a:latin typeface="Helvetica"/>
                <a:cs typeface="Helvetica"/>
              </a:rPr>
              <a:t>由</a:t>
            </a:r>
            <a:r>
              <a:rPr lang="en-US" altLang="zh-CN" sz="1600" dirty="0" err="1" smtClean="0">
                <a:solidFill>
                  <a:schemeClr val="tx1">
                    <a:lumMod val="85000"/>
                    <a:lumOff val="15000"/>
                  </a:schemeClr>
                </a:solidFill>
                <a:latin typeface="Helvetica"/>
                <a:cs typeface="Helvetica"/>
              </a:rPr>
              <a:t>vue</a:t>
            </a:r>
            <a:r>
              <a:rPr lang="zh-CN" altLang="en-US" sz="1600" dirty="0" smtClean="0">
                <a:solidFill>
                  <a:schemeClr val="tx1">
                    <a:lumMod val="85000"/>
                    <a:lumOff val="15000"/>
                  </a:schemeClr>
                </a:solidFill>
                <a:latin typeface="Helvetica"/>
                <a:cs typeface="Helvetica"/>
              </a:rPr>
              <a:t>官方</a:t>
            </a:r>
            <a:r>
              <a:rPr sz="1600" dirty="0" err="1" smtClean="0">
                <a:solidFill>
                  <a:schemeClr val="tx1">
                    <a:lumMod val="85000"/>
                    <a:lumOff val="15000"/>
                  </a:schemeClr>
                </a:solidFill>
                <a:latin typeface="Helvetica"/>
                <a:cs typeface="Helvetica"/>
              </a:rPr>
              <a:t>团队开发</a:t>
            </a:r>
            <a:r>
              <a:rPr sz="1600" dirty="0" err="1">
                <a:solidFill>
                  <a:schemeClr val="tx1">
                    <a:lumMod val="85000"/>
                    <a:lumOff val="15000"/>
                  </a:schemeClr>
                </a:solidFill>
                <a:latin typeface="Helvetica"/>
                <a:cs typeface="Helvetica"/>
              </a:rPr>
              <a:t>，突出了“快”的特点</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Vite</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采取了与</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Webpack</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截然不同的</a:t>
            </a:r>
            <a:r>
              <a:rPr sz="1600" dirty="0">
                <a:solidFill>
                  <a:schemeClr val="tx1">
                    <a:lumMod val="85000"/>
                    <a:lumOff val="15000"/>
                  </a:schemeClr>
                </a:solidFill>
                <a:latin typeface="Helvetica"/>
                <a:cs typeface="Helvetica"/>
              </a:rPr>
              <a:t> unbundle </a:t>
            </a:r>
            <a:r>
              <a:rPr sz="1600" dirty="0" err="1">
                <a:solidFill>
                  <a:schemeClr val="tx1">
                    <a:lumMod val="85000"/>
                    <a:lumOff val="15000"/>
                  </a:schemeClr>
                </a:solidFill>
                <a:latin typeface="Helvetica"/>
                <a:cs typeface="Helvetica"/>
              </a:rPr>
              <a:t>机制</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不需要构建、分解，源文件之间的依赖关系完全通过浏览器对</a:t>
            </a:r>
            <a:r>
              <a:rPr sz="1600" dirty="0">
                <a:solidFill>
                  <a:schemeClr val="tx1">
                    <a:lumMod val="85000"/>
                    <a:lumOff val="15000"/>
                  </a:schemeClr>
                </a:solidFill>
                <a:latin typeface="Helvetica"/>
                <a:cs typeface="Helvetica"/>
              </a:rPr>
              <a:t> ESM </a:t>
            </a:r>
            <a:r>
              <a:rPr sz="1600" dirty="0" err="1">
                <a:solidFill>
                  <a:schemeClr val="tx1">
                    <a:lumMod val="85000"/>
                    <a:lumOff val="15000"/>
                  </a:schemeClr>
                </a:solidFill>
                <a:latin typeface="Helvetica"/>
                <a:cs typeface="Helvetica"/>
              </a:rPr>
              <a:t>规范的支持来解析</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这就使得</a:t>
            </a:r>
            <a:r>
              <a:rPr lang="zh-CN" sz="1600" dirty="0">
                <a:solidFill>
                  <a:schemeClr val="tx1">
                    <a:lumMod val="85000"/>
                    <a:lumOff val="15000"/>
                  </a:schemeClr>
                </a:solidFill>
                <a:latin typeface="Helvetica"/>
                <a:cs typeface="Helvetica"/>
              </a:rPr>
              <a:t>项目</a:t>
            </a:r>
            <a:r>
              <a:rPr sz="1600" dirty="0" err="1">
                <a:solidFill>
                  <a:schemeClr val="tx1">
                    <a:lumMod val="85000"/>
                    <a:lumOff val="15000"/>
                  </a:schemeClr>
                </a:solidFill>
                <a:latin typeface="Helvetica"/>
                <a:cs typeface="Helvetica"/>
              </a:rPr>
              <a:t>启动过程中只需做一些初始化的工作，剩下的完全由浏览器支持</a:t>
            </a:r>
            <a:r>
              <a:rPr sz="1600" dirty="0" err="1">
                <a:solidFill>
                  <a:schemeClr val="tx1">
                    <a:lumMod val="85000"/>
                    <a:lumOff val="15000"/>
                  </a:schemeClr>
                </a:solidFill>
                <a:latin typeface="Helvetica"/>
                <a:cs typeface="Helvetica"/>
                <a:hlinkClick r:id="rId4" action="ppaction://hlinkfile"/>
              </a:rPr>
              <a:t>进入官网</a:t>
            </a:r>
            <a:endParaRPr sz="16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5" cstate="print"/>
          <a:stretch>
            <a:fillRect/>
          </a:stretch>
        </p:blipFill>
        <p:spPr>
          <a:xfrm>
            <a:off x="2058670" y="1992630"/>
            <a:ext cx="5026660" cy="2871470"/>
          </a:xfrm>
          <a:prstGeom prst="rect">
            <a:avLst/>
          </a:prstGeom>
        </p:spPr>
      </p:pic>
    </p:spTree>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4"/>
            <a:ext cx="8390096" cy="630301"/>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在</a:t>
            </a:r>
            <a:r>
              <a:rPr sz="1350" spc="-11" dirty="0">
                <a:solidFill>
                  <a:srgbClr val="404040"/>
                </a:solidFill>
                <a:latin typeface="微软雅黑"/>
                <a:cs typeface="微软雅黑"/>
              </a:rPr>
              <a:t>TypeScript</a:t>
            </a:r>
            <a:r>
              <a:rPr sz="1350" dirty="0">
                <a:solidFill>
                  <a:srgbClr val="404040"/>
                </a:solidFill>
                <a:latin typeface="微软雅黑"/>
                <a:cs typeface="微软雅黑"/>
              </a:rPr>
              <a:t>中，如果我们编写了一个</a:t>
            </a:r>
            <a:r>
              <a:rPr sz="1350" spc="-4" dirty="0">
                <a:solidFill>
                  <a:srgbClr val="404040"/>
                </a:solidFill>
                <a:latin typeface="微软雅黑"/>
                <a:cs typeface="微软雅黑"/>
              </a:rPr>
              <a:t>add</a:t>
            </a:r>
            <a:r>
              <a:rPr sz="1350" dirty="0">
                <a:solidFill>
                  <a:srgbClr val="404040"/>
                </a:solidFill>
                <a:latin typeface="微软雅黑"/>
                <a:cs typeface="微软雅黑"/>
              </a:rPr>
              <a:t>函数，希望可以对字符串和数字类型进行相加，应该如何编写呢？</a:t>
            </a:r>
            <a:endParaRPr sz="1350">
              <a:latin typeface="微软雅黑"/>
              <a:cs typeface="微软雅黑"/>
            </a:endParaRPr>
          </a:p>
          <a:p>
            <a:pPr marL="180975" indent="-171450">
              <a:spcBef>
                <a:spcPts val="1601"/>
              </a:spcBef>
              <a:buFont typeface="Wingdings"/>
              <a:buChar char=""/>
              <a:tabLst>
                <a:tab pos="180975" algn="l"/>
              </a:tabLst>
            </a:pPr>
            <a:r>
              <a:rPr sz="1350" dirty="0">
                <a:solidFill>
                  <a:srgbClr val="404040"/>
                </a:solidFill>
                <a:latin typeface="微软雅黑"/>
                <a:cs typeface="微软雅黑"/>
              </a:rPr>
              <a:t>我们可能会这样来编写，但是其实是错误的：</a:t>
            </a:r>
            <a:endParaRPr sz="1350">
              <a:latin typeface="微软雅黑"/>
              <a:cs typeface="微软雅黑"/>
            </a:endParaRPr>
          </a:p>
        </p:txBody>
      </p:sp>
      <p:sp>
        <p:nvSpPr>
          <p:cNvPr id="7" name="object 7"/>
          <p:cNvSpPr txBox="1"/>
          <p:nvPr/>
        </p:nvSpPr>
        <p:spPr>
          <a:xfrm>
            <a:off x="202934" y="3453766"/>
            <a:ext cx="8723471" cy="1245213"/>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那么这个代码应该如何去编写呢？</a:t>
            </a:r>
            <a:endParaRPr sz="1350">
              <a:latin typeface="微软雅黑"/>
              <a:cs typeface="微软雅黑"/>
            </a:endParaRPr>
          </a:p>
          <a:p>
            <a:pPr marL="411956" marR="3810" lvl="1" indent="-176213">
              <a:lnSpc>
                <a:spcPct val="149600"/>
              </a:lnSpc>
              <a:spcBef>
                <a:spcPts val="229"/>
              </a:spcBef>
              <a:buFont typeface="Wingdings"/>
              <a:buChar char=""/>
              <a:tabLst>
                <a:tab pos="411956" algn="l"/>
              </a:tabLst>
            </a:pPr>
            <a:r>
              <a:rPr sz="1350" dirty="0">
                <a:solidFill>
                  <a:srgbClr val="404040"/>
                </a:solidFill>
                <a:latin typeface="微软雅黑"/>
                <a:cs typeface="微软雅黑"/>
              </a:rPr>
              <a:t>在</a:t>
            </a:r>
            <a:r>
              <a:rPr sz="1350" spc="-11" dirty="0">
                <a:solidFill>
                  <a:srgbClr val="404040"/>
                </a:solidFill>
                <a:latin typeface="微软雅黑"/>
                <a:cs typeface="微软雅黑"/>
              </a:rPr>
              <a:t>TypeScript</a:t>
            </a:r>
            <a:r>
              <a:rPr sz="1350" dirty="0">
                <a:solidFill>
                  <a:srgbClr val="404040"/>
                </a:solidFill>
                <a:latin typeface="微软雅黑"/>
                <a:cs typeface="微软雅黑"/>
              </a:rPr>
              <a:t>中，我们可以去编写不同的重载签名</a:t>
            </a:r>
            <a:r>
              <a:rPr sz="1350" spc="-38" dirty="0">
                <a:solidFill>
                  <a:srgbClr val="404040"/>
                </a:solidFill>
                <a:latin typeface="微软雅黑"/>
                <a:cs typeface="微软雅黑"/>
              </a:rPr>
              <a:t>（</a:t>
            </a:r>
            <a:r>
              <a:rPr sz="1425" i="1" spc="-38" dirty="0">
                <a:solidFill>
                  <a:srgbClr val="404040"/>
                </a:solidFill>
                <a:latin typeface="微软雅黑"/>
                <a:cs typeface="微软雅黑"/>
              </a:rPr>
              <a:t>overload</a:t>
            </a:r>
            <a:r>
              <a:rPr sz="1425" i="1" spc="-53" dirty="0">
                <a:solidFill>
                  <a:srgbClr val="404040"/>
                </a:solidFill>
                <a:latin typeface="微软雅黑"/>
                <a:cs typeface="微软雅黑"/>
              </a:rPr>
              <a:t> </a:t>
            </a:r>
            <a:r>
              <a:rPr sz="1425" i="1" spc="-38" dirty="0">
                <a:solidFill>
                  <a:srgbClr val="404040"/>
                </a:solidFill>
                <a:latin typeface="微软雅黑"/>
                <a:cs typeface="微软雅黑"/>
              </a:rPr>
              <a:t>signatures</a:t>
            </a:r>
            <a:r>
              <a:rPr sz="1350" spc="-38" dirty="0">
                <a:solidFill>
                  <a:srgbClr val="404040"/>
                </a:solidFill>
                <a:latin typeface="微软雅黑"/>
                <a:cs typeface="微软雅黑"/>
              </a:rPr>
              <a:t>）</a:t>
            </a:r>
            <a:r>
              <a:rPr sz="1350" dirty="0">
                <a:solidFill>
                  <a:srgbClr val="404040"/>
                </a:solidFill>
                <a:latin typeface="微软雅黑"/>
                <a:cs typeface="微软雅黑"/>
              </a:rPr>
              <a:t>来表示函数可以以不同的方式进行 调用；</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一般是编写两个或者以上的重载签名，再去编写一个通用的函数以及实现；</a:t>
            </a:r>
            <a:endParaRPr sz="1350">
              <a:latin typeface="微软雅黑"/>
              <a:cs typeface="微软雅黑"/>
            </a:endParaRPr>
          </a:p>
        </p:txBody>
      </p:sp>
      <p:sp>
        <p:nvSpPr>
          <p:cNvPr id="8" name="object 8"/>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函数的重载</a:t>
            </a:r>
          </a:p>
        </p:txBody>
      </p:sp>
      <p:sp>
        <p:nvSpPr>
          <p:cNvPr id="9" name="object 9"/>
          <p:cNvSpPr/>
          <p:nvPr/>
        </p:nvSpPr>
        <p:spPr>
          <a:xfrm>
            <a:off x="393969" y="1883648"/>
            <a:ext cx="6726676" cy="1376203"/>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BF284B79-5B0D-E5F0-5E14-025D7C077779}"/>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94168FCE-C819-540D-B213-8B41F996C538}"/>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4"/>
            <a:ext cx="8826341" cy="579005"/>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比如我们对</a:t>
            </a:r>
            <a:r>
              <a:rPr sz="1350" spc="-4" dirty="0">
                <a:solidFill>
                  <a:srgbClr val="404040"/>
                </a:solidFill>
                <a:latin typeface="微软雅黑"/>
                <a:cs typeface="微软雅黑"/>
              </a:rPr>
              <a:t>sum</a:t>
            </a:r>
            <a:r>
              <a:rPr sz="1350" dirty="0">
                <a:solidFill>
                  <a:srgbClr val="404040"/>
                </a:solidFill>
                <a:latin typeface="微软雅黑"/>
                <a:cs typeface="微软雅黑"/>
              </a:rPr>
              <a:t>函数进行重构：</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在我们调用su</a:t>
            </a:r>
            <a:r>
              <a:rPr sz="1350" spc="-4" dirty="0">
                <a:solidFill>
                  <a:srgbClr val="404040"/>
                </a:solidFill>
                <a:latin typeface="微软雅黑"/>
                <a:cs typeface="微软雅黑"/>
              </a:rPr>
              <a:t>m</a:t>
            </a:r>
            <a:r>
              <a:rPr sz="1350" dirty="0">
                <a:solidFill>
                  <a:srgbClr val="404040"/>
                </a:solidFill>
                <a:latin typeface="微软雅黑"/>
                <a:cs typeface="微软雅黑"/>
              </a:rPr>
              <a:t>的时候，它会根据我们传入的参数类型来决定执行函数体时，到底执行哪一个函数的重载签名；</a:t>
            </a:r>
            <a:endParaRPr sz="1350">
              <a:latin typeface="微软雅黑"/>
              <a:cs typeface="微软雅黑"/>
            </a:endParaRPr>
          </a:p>
        </p:txBody>
      </p:sp>
      <p:sp>
        <p:nvSpPr>
          <p:cNvPr id="7" name="object 7"/>
          <p:cNvSpPr txBox="1"/>
          <p:nvPr/>
        </p:nvSpPr>
        <p:spPr>
          <a:xfrm>
            <a:off x="202934" y="3805809"/>
            <a:ext cx="4133850"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b="1" dirty="0">
                <a:solidFill>
                  <a:srgbClr val="404040"/>
                </a:solidFill>
                <a:latin typeface="微软雅黑"/>
                <a:cs typeface="微软雅黑"/>
              </a:rPr>
              <a:t>但是注意，有实现提的函数，是不能直接被调用的：</a:t>
            </a:r>
            <a:endParaRPr sz="1350">
              <a:latin typeface="微软雅黑"/>
              <a:cs typeface="微软雅黑"/>
            </a:endParaRPr>
          </a:p>
        </p:txBody>
      </p:sp>
      <p:sp>
        <p:nvSpPr>
          <p:cNvPr id="8" name="object 8"/>
          <p:cNvSpPr txBox="1">
            <a:spLocks noGrp="1"/>
          </p:cNvSpPr>
          <p:nvPr>
            <p:ph type="title"/>
          </p:nvPr>
        </p:nvSpPr>
        <p:spPr>
          <a:xfrm>
            <a:off x="985042" y="214502"/>
            <a:ext cx="2462213" cy="425116"/>
          </a:xfrm>
          <a:prstGeom prst="rect">
            <a:avLst/>
          </a:prstGeom>
        </p:spPr>
        <p:txBody>
          <a:bodyPr vert="horz" wrap="square" lIns="0" tIns="9525" rIns="0" bIns="0" rtlCol="0">
            <a:spAutoFit/>
          </a:bodyPr>
          <a:lstStyle/>
          <a:p>
            <a:pPr marL="9525">
              <a:spcBef>
                <a:spcPts val="75"/>
              </a:spcBef>
            </a:pPr>
            <a:r>
              <a:rPr spc="-4" dirty="0"/>
              <a:t>s</a:t>
            </a:r>
            <a:r>
              <a:rPr spc="4" dirty="0"/>
              <a:t>u</a:t>
            </a:r>
            <a:r>
              <a:rPr dirty="0"/>
              <a:t>m函数的重载</a:t>
            </a:r>
          </a:p>
        </p:txBody>
      </p:sp>
      <p:sp>
        <p:nvSpPr>
          <p:cNvPr id="9" name="object 9"/>
          <p:cNvSpPr/>
          <p:nvPr/>
        </p:nvSpPr>
        <p:spPr>
          <a:xfrm>
            <a:off x="521442" y="1726862"/>
            <a:ext cx="4643944" cy="1933707"/>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521442" y="4231032"/>
            <a:ext cx="3077790" cy="282824"/>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a:extLst>
              <a:ext uri="{FF2B5EF4-FFF2-40B4-BE49-F238E27FC236}">
                <a16:creationId xmlns:a16="http://schemas.microsoft.com/office/drawing/2014/main" xmlns="" id="{17D40F5A-B603-FDB4-7127-BAF1CBBD0B61}"/>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a:extLst>
              <a:ext uri="{FF2B5EF4-FFF2-40B4-BE49-F238E27FC236}">
                <a16:creationId xmlns:a16="http://schemas.microsoft.com/office/drawing/2014/main" xmlns="" id="{B936E363-8C0E-CEB2-15D0-8B65C8ADF3D1}"/>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996697"/>
            <a:ext cx="6181725" cy="1166345"/>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275" dirty="0">
                <a:solidFill>
                  <a:srgbClr val="404040"/>
                </a:solidFill>
                <a:latin typeface="微软雅黑"/>
                <a:cs typeface="微软雅黑"/>
              </a:rPr>
              <a:t>我们现在有一个需求：定义一个函数，可以传入字符串或者数组，获取它们的长度。</a:t>
            </a:r>
            <a:endParaRPr sz="1275">
              <a:latin typeface="微软雅黑"/>
              <a:cs typeface="微软雅黑"/>
            </a:endParaRPr>
          </a:p>
          <a:p>
            <a:pPr marL="180975" indent="-171450">
              <a:spcBef>
                <a:spcPts val="1170"/>
              </a:spcBef>
              <a:buFont typeface="Wingdings"/>
              <a:buChar char=""/>
              <a:tabLst>
                <a:tab pos="180975" algn="l"/>
              </a:tabLst>
            </a:pPr>
            <a:r>
              <a:rPr sz="1275" dirty="0">
                <a:solidFill>
                  <a:srgbClr val="404040"/>
                </a:solidFill>
                <a:latin typeface="微软雅黑"/>
                <a:cs typeface="微软雅黑"/>
              </a:rPr>
              <a:t>这里有两种实现方案：</a:t>
            </a:r>
            <a:endParaRPr sz="1275">
              <a:latin typeface="微软雅黑"/>
              <a:cs typeface="微软雅黑"/>
            </a:endParaRPr>
          </a:p>
          <a:p>
            <a:pPr marL="411956" lvl="1" indent="-176213">
              <a:spcBef>
                <a:spcPts val="863"/>
              </a:spcBef>
              <a:buFont typeface="Wingdings"/>
              <a:buChar char=""/>
              <a:tabLst>
                <a:tab pos="411956" algn="l"/>
              </a:tabLst>
            </a:pPr>
            <a:r>
              <a:rPr sz="1275" dirty="0">
                <a:solidFill>
                  <a:srgbClr val="404040"/>
                </a:solidFill>
                <a:latin typeface="微软雅黑"/>
                <a:cs typeface="微软雅黑"/>
              </a:rPr>
              <a:t>方案一：使用联合类型来实现；</a:t>
            </a:r>
            <a:endParaRPr sz="1275">
              <a:latin typeface="微软雅黑"/>
              <a:cs typeface="微软雅黑"/>
            </a:endParaRPr>
          </a:p>
          <a:p>
            <a:pPr marL="411956" lvl="1" indent="-176213">
              <a:spcBef>
                <a:spcPts val="791"/>
              </a:spcBef>
              <a:buFont typeface="Wingdings"/>
              <a:buChar char=""/>
              <a:tabLst>
                <a:tab pos="411956" algn="l"/>
              </a:tabLst>
            </a:pPr>
            <a:r>
              <a:rPr sz="1275" dirty="0">
                <a:solidFill>
                  <a:srgbClr val="404040"/>
                </a:solidFill>
                <a:latin typeface="微软雅黑"/>
                <a:cs typeface="微软雅黑"/>
              </a:rPr>
              <a:t>方案二：实现函数重载来实现；</a:t>
            </a:r>
            <a:endParaRPr sz="1275">
              <a:latin typeface="微软雅黑"/>
              <a:cs typeface="微软雅黑"/>
            </a:endParaRPr>
          </a:p>
        </p:txBody>
      </p:sp>
      <p:sp>
        <p:nvSpPr>
          <p:cNvPr id="7" name="object 7"/>
          <p:cNvSpPr txBox="1"/>
          <p:nvPr/>
        </p:nvSpPr>
        <p:spPr>
          <a:xfrm>
            <a:off x="202934" y="4267961"/>
            <a:ext cx="3983831" cy="628057"/>
          </a:xfrm>
          <a:prstGeom prst="rect">
            <a:avLst/>
          </a:prstGeom>
        </p:spPr>
        <p:txBody>
          <a:bodyPr vert="horz" wrap="square" lIns="0" tIns="119063" rIns="0" bIns="0" rtlCol="0">
            <a:spAutoFit/>
          </a:bodyPr>
          <a:lstStyle/>
          <a:p>
            <a:pPr marL="180975" indent="-171450">
              <a:spcBef>
                <a:spcPts val="938"/>
              </a:spcBef>
              <a:buFont typeface="Wingdings"/>
              <a:buChar char=""/>
              <a:tabLst>
                <a:tab pos="180975" algn="l"/>
              </a:tabLst>
            </a:pPr>
            <a:r>
              <a:rPr sz="1275" dirty="0">
                <a:solidFill>
                  <a:srgbClr val="404040"/>
                </a:solidFill>
                <a:latin typeface="微软雅黑"/>
                <a:cs typeface="微软雅黑"/>
              </a:rPr>
              <a:t>在开发中我们选择使用哪一种呢？</a:t>
            </a:r>
            <a:endParaRPr sz="1275">
              <a:latin typeface="微软雅黑"/>
              <a:cs typeface="微软雅黑"/>
            </a:endParaRPr>
          </a:p>
          <a:p>
            <a:pPr marL="411956" lvl="1" indent="-176213">
              <a:spcBef>
                <a:spcPts val="866"/>
              </a:spcBef>
              <a:buFont typeface="Wingdings"/>
              <a:buChar char=""/>
              <a:tabLst>
                <a:tab pos="411956" algn="l"/>
              </a:tabLst>
            </a:pPr>
            <a:r>
              <a:rPr sz="1275" dirty="0">
                <a:solidFill>
                  <a:srgbClr val="404040"/>
                </a:solidFill>
                <a:latin typeface="微软雅黑"/>
                <a:cs typeface="微软雅黑"/>
              </a:rPr>
              <a:t>在可能的情况下，尽量选择使用联合类型来实现；</a:t>
            </a:r>
            <a:endParaRPr sz="1275">
              <a:latin typeface="微软雅黑"/>
              <a:cs typeface="微软雅黑"/>
            </a:endParaRPr>
          </a:p>
        </p:txBody>
      </p:sp>
      <p:sp>
        <p:nvSpPr>
          <p:cNvPr id="8" name="object 8"/>
          <p:cNvSpPr txBox="1">
            <a:spLocks noGrp="1"/>
          </p:cNvSpPr>
          <p:nvPr>
            <p:ph type="title"/>
          </p:nvPr>
        </p:nvSpPr>
        <p:spPr>
          <a:xfrm>
            <a:off x="985043" y="214502"/>
            <a:ext cx="2419350" cy="425116"/>
          </a:xfrm>
          <a:prstGeom prst="rect">
            <a:avLst/>
          </a:prstGeom>
        </p:spPr>
        <p:txBody>
          <a:bodyPr vert="horz" wrap="square" lIns="0" tIns="9525" rIns="0" bIns="0" rtlCol="0">
            <a:spAutoFit/>
          </a:bodyPr>
          <a:lstStyle/>
          <a:p>
            <a:pPr marL="9525">
              <a:spcBef>
                <a:spcPts val="75"/>
              </a:spcBef>
            </a:pPr>
            <a:r>
              <a:rPr dirty="0"/>
              <a:t>联合类型和重载</a:t>
            </a:r>
          </a:p>
        </p:txBody>
      </p:sp>
      <p:sp>
        <p:nvSpPr>
          <p:cNvPr id="9" name="object 9"/>
          <p:cNvSpPr/>
          <p:nvPr/>
        </p:nvSpPr>
        <p:spPr>
          <a:xfrm>
            <a:off x="440176" y="2248119"/>
            <a:ext cx="3878903" cy="759618"/>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440176" y="3112316"/>
            <a:ext cx="3754876" cy="1203092"/>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a:extLst>
              <a:ext uri="{FF2B5EF4-FFF2-40B4-BE49-F238E27FC236}">
                <a16:creationId xmlns:a16="http://schemas.microsoft.com/office/drawing/2014/main" xmlns="" id="{9D10EE12-F44F-63FF-BD9B-4A641C891310}"/>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a:extLst>
              <a:ext uri="{FF2B5EF4-FFF2-40B4-BE49-F238E27FC236}">
                <a16:creationId xmlns:a16="http://schemas.microsoft.com/office/drawing/2014/main" xmlns="" id="{0C22AAB3-257E-0E20-6999-9B77CA3C7B38}"/>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3" y="1026034"/>
            <a:ext cx="8434388" cy="630301"/>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前面我们在类中定义的成员和方法都属于对象级别的,</a:t>
            </a:r>
            <a:r>
              <a:rPr sz="1350" spc="-34" dirty="0">
                <a:solidFill>
                  <a:srgbClr val="404040"/>
                </a:solidFill>
                <a:latin typeface="微软雅黑"/>
                <a:cs typeface="微软雅黑"/>
              </a:rPr>
              <a:t> </a:t>
            </a:r>
            <a:r>
              <a:rPr sz="1350" dirty="0">
                <a:solidFill>
                  <a:srgbClr val="404040"/>
                </a:solidFill>
                <a:latin typeface="微软雅黑"/>
                <a:cs typeface="微软雅黑"/>
              </a:rPr>
              <a:t>在开发中,</a:t>
            </a:r>
            <a:r>
              <a:rPr sz="1350" spc="-30" dirty="0">
                <a:solidFill>
                  <a:srgbClr val="404040"/>
                </a:solidFill>
                <a:latin typeface="微软雅黑"/>
                <a:cs typeface="微软雅黑"/>
              </a:rPr>
              <a:t> </a:t>
            </a:r>
            <a:r>
              <a:rPr sz="1350" dirty="0">
                <a:solidFill>
                  <a:srgbClr val="404040"/>
                </a:solidFill>
                <a:latin typeface="微软雅黑"/>
                <a:cs typeface="微软雅黑"/>
              </a:rPr>
              <a:t>我们有时候也需要定义类级别的成员和方法。</a:t>
            </a:r>
            <a:endParaRPr sz="1350">
              <a:latin typeface="微软雅黑"/>
              <a:cs typeface="微软雅黑"/>
            </a:endParaRPr>
          </a:p>
          <a:p>
            <a:pPr marL="180975" indent="-171450">
              <a:spcBef>
                <a:spcPts val="1601"/>
              </a:spcBef>
              <a:buFont typeface="Wingdings"/>
              <a:buChar char=""/>
              <a:tabLst>
                <a:tab pos="180975" algn="l"/>
              </a:tabLst>
            </a:pPr>
            <a:r>
              <a:rPr sz="1350" dirty="0">
                <a:solidFill>
                  <a:srgbClr val="404040"/>
                </a:solidFill>
                <a:latin typeface="微软雅黑"/>
                <a:cs typeface="微软雅黑"/>
              </a:rPr>
              <a:t>在</a:t>
            </a:r>
            <a:r>
              <a:rPr sz="1350" spc="-11" dirty="0">
                <a:solidFill>
                  <a:srgbClr val="404040"/>
                </a:solidFill>
                <a:latin typeface="微软雅黑"/>
                <a:cs typeface="微软雅黑"/>
              </a:rPr>
              <a:t>TypeScript</a:t>
            </a:r>
            <a:r>
              <a:rPr sz="1350" dirty="0">
                <a:solidFill>
                  <a:srgbClr val="404040"/>
                </a:solidFill>
                <a:latin typeface="微软雅黑"/>
                <a:cs typeface="微软雅黑"/>
              </a:rPr>
              <a:t>中通过关键字</a:t>
            </a:r>
            <a:r>
              <a:rPr sz="1350" spc="-4" dirty="0">
                <a:solidFill>
                  <a:srgbClr val="404040"/>
                </a:solidFill>
                <a:latin typeface="微软雅黑"/>
                <a:cs typeface="微软雅黑"/>
              </a:rPr>
              <a:t>static</a:t>
            </a:r>
            <a:r>
              <a:rPr sz="1350" dirty="0">
                <a:solidFill>
                  <a:srgbClr val="404040"/>
                </a:solidFill>
                <a:latin typeface="微软雅黑"/>
                <a:cs typeface="微软雅黑"/>
              </a:rPr>
              <a:t>来定义：</a:t>
            </a:r>
            <a:endParaRPr sz="1350">
              <a:latin typeface="微软雅黑"/>
              <a:cs typeface="微软雅黑"/>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静态成员</a:t>
            </a:r>
          </a:p>
        </p:txBody>
      </p:sp>
      <p:sp>
        <p:nvSpPr>
          <p:cNvPr id="8" name="object 8"/>
          <p:cNvSpPr/>
          <p:nvPr/>
        </p:nvSpPr>
        <p:spPr>
          <a:xfrm>
            <a:off x="423457" y="1797087"/>
            <a:ext cx="3158753" cy="2140244"/>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A4510C9B-653E-28FE-410C-112987734B9C}"/>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A1EA1C2F-6B3C-2E5A-8C34-B7F9128B87D0}"/>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8871585" cy="2076851"/>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我们知道，继承是多态使用的前提。</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所以在定义很多通用的</a:t>
            </a:r>
            <a:r>
              <a:rPr sz="1350" b="1" dirty="0">
                <a:solidFill>
                  <a:srgbClr val="404040"/>
                </a:solidFill>
                <a:latin typeface="微软雅黑"/>
                <a:cs typeface="微软雅黑"/>
              </a:rPr>
              <a:t>调用接口时,</a:t>
            </a:r>
            <a:r>
              <a:rPr sz="1350" b="1" spc="-11" dirty="0">
                <a:solidFill>
                  <a:srgbClr val="404040"/>
                </a:solidFill>
                <a:latin typeface="微软雅黑"/>
                <a:cs typeface="微软雅黑"/>
              </a:rPr>
              <a:t> </a:t>
            </a:r>
            <a:r>
              <a:rPr sz="1350" b="1" dirty="0">
                <a:solidFill>
                  <a:srgbClr val="404040"/>
                </a:solidFill>
                <a:latin typeface="微软雅黑"/>
                <a:cs typeface="微软雅黑"/>
              </a:rPr>
              <a:t>我们通常会让调用者传入父类，通过多态来实现更加灵活的调用方式。</a:t>
            </a:r>
            <a:endParaRPr sz="1350">
              <a:latin typeface="微软雅黑"/>
              <a:cs typeface="微软雅黑"/>
            </a:endParaRPr>
          </a:p>
          <a:p>
            <a:pPr marL="411956" lvl="1" indent="-176213">
              <a:spcBef>
                <a:spcPts val="1151"/>
              </a:spcBef>
              <a:buFont typeface="Wingdings"/>
              <a:buChar char=""/>
              <a:tabLst>
                <a:tab pos="411956" algn="l"/>
              </a:tabLst>
            </a:pPr>
            <a:r>
              <a:rPr sz="1350" b="1" dirty="0">
                <a:solidFill>
                  <a:srgbClr val="404040"/>
                </a:solidFill>
                <a:latin typeface="微软雅黑"/>
                <a:cs typeface="微软雅黑"/>
              </a:rPr>
              <a:t>但是，父类本身可能并不需要对某些方法进行具体的实现，所以父类中定义的方法</a:t>
            </a:r>
            <a:r>
              <a:rPr sz="1350" b="1" spc="-4" dirty="0">
                <a:solidFill>
                  <a:srgbClr val="404040"/>
                </a:solidFill>
                <a:latin typeface="微软雅黑"/>
                <a:cs typeface="微软雅黑"/>
              </a:rPr>
              <a:t>,</a:t>
            </a:r>
            <a:r>
              <a:rPr sz="1350" b="1" dirty="0">
                <a:solidFill>
                  <a:srgbClr val="404040"/>
                </a:solidFill>
                <a:latin typeface="微软雅黑"/>
                <a:cs typeface="微软雅黑"/>
              </a:rPr>
              <a:t>，我们可以定义为抽象方法。</a:t>
            </a:r>
            <a:endParaRPr sz="1350">
              <a:latin typeface="微软雅黑"/>
              <a:cs typeface="微软雅黑"/>
            </a:endParaRPr>
          </a:p>
          <a:p>
            <a:pPr marL="180975" indent="-171450">
              <a:spcBef>
                <a:spcPts val="1601"/>
              </a:spcBef>
              <a:buFont typeface="Wingdings"/>
              <a:buChar char=""/>
              <a:tabLst>
                <a:tab pos="180975" algn="l"/>
              </a:tabLst>
            </a:pPr>
            <a:r>
              <a:rPr sz="1350" b="1" dirty="0">
                <a:solidFill>
                  <a:srgbClr val="404040"/>
                </a:solidFill>
                <a:latin typeface="微软雅黑"/>
                <a:cs typeface="微软雅黑"/>
              </a:rPr>
              <a:t>什么是</a:t>
            </a:r>
            <a:r>
              <a:rPr sz="1350" b="1" spc="-4" dirty="0">
                <a:solidFill>
                  <a:srgbClr val="404040"/>
                </a:solidFill>
                <a:latin typeface="微软雅黑"/>
                <a:cs typeface="微软雅黑"/>
              </a:rPr>
              <a:t> </a:t>
            </a:r>
            <a:r>
              <a:rPr sz="1350" b="1" dirty="0">
                <a:solidFill>
                  <a:srgbClr val="404040"/>
                </a:solidFill>
                <a:latin typeface="微软雅黑"/>
                <a:cs typeface="微软雅黑"/>
              </a:rPr>
              <a:t>抽象方法?</a:t>
            </a:r>
            <a:r>
              <a:rPr sz="1350" b="1" spc="-4" dirty="0">
                <a:solidFill>
                  <a:srgbClr val="404040"/>
                </a:solidFill>
                <a:latin typeface="微软雅黑"/>
                <a:cs typeface="微软雅黑"/>
              </a:rPr>
              <a:t> </a:t>
            </a:r>
            <a:r>
              <a:rPr sz="1350" b="1" dirty="0">
                <a:solidFill>
                  <a:srgbClr val="404040"/>
                </a:solidFill>
                <a:latin typeface="微软雅黑"/>
                <a:cs typeface="微软雅黑"/>
              </a:rPr>
              <a:t>在</a:t>
            </a:r>
            <a:r>
              <a:rPr sz="1350" b="1" spc="-8" dirty="0">
                <a:solidFill>
                  <a:srgbClr val="404040"/>
                </a:solidFill>
                <a:latin typeface="微软雅黑"/>
                <a:cs typeface="微软雅黑"/>
              </a:rPr>
              <a:t>TypeScript</a:t>
            </a:r>
            <a:r>
              <a:rPr sz="1350" b="1" dirty="0">
                <a:solidFill>
                  <a:srgbClr val="404040"/>
                </a:solidFill>
                <a:latin typeface="微软雅黑"/>
                <a:cs typeface="微软雅黑"/>
              </a:rPr>
              <a:t>中没有具体实现的方法</a:t>
            </a:r>
            <a:r>
              <a:rPr sz="1350" b="1" spc="-4" dirty="0">
                <a:solidFill>
                  <a:srgbClr val="404040"/>
                </a:solidFill>
                <a:latin typeface="微软雅黑"/>
                <a:cs typeface="微软雅黑"/>
              </a:rPr>
              <a:t>(</a:t>
            </a:r>
            <a:r>
              <a:rPr sz="1350" b="1" dirty="0">
                <a:solidFill>
                  <a:srgbClr val="404040"/>
                </a:solidFill>
                <a:latin typeface="微软雅黑"/>
                <a:cs typeface="微软雅黑"/>
              </a:rPr>
              <a:t>没有方法体</a:t>
            </a:r>
            <a:r>
              <a:rPr sz="1350" b="1" spc="-4" dirty="0">
                <a:solidFill>
                  <a:srgbClr val="404040"/>
                </a:solidFill>
                <a:latin typeface="微软雅黑"/>
                <a:cs typeface="微软雅黑"/>
              </a:rPr>
              <a:t>)，</a:t>
            </a:r>
            <a:r>
              <a:rPr sz="1350" b="1" dirty="0">
                <a:solidFill>
                  <a:srgbClr val="404040"/>
                </a:solidFill>
                <a:latin typeface="微软雅黑"/>
                <a:cs typeface="微软雅黑"/>
              </a:rPr>
              <a:t>就是抽象方法。</a:t>
            </a:r>
            <a:endParaRPr sz="1350">
              <a:latin typeface="微软雅黑"/>
              <a:cs typeface="微软雅黑"/>
            </a:endParaRPr>
          </a:p>
          <a:p>
            <a:pPr marL="411956" lvl="1" indent="-176213">
              <a:spcBef>
                <a:spcPts val="1155"/>
              </a:spcBef>
              <a:buFont typeface="Wingdings"/>
              <a:buChar char=""/>
              <a:tabLst>
                <a:tab pos="411956" algn="l"/>
              </a:tabLst>
            </a:pPr>
            <a:r>
              <a:rPr sz="1350" dirty="0">
                <a:solidFill>
                  <a:srgbClr val="404040"/>
                </a:solidFill>
                <a:latin typeface="微软雅黑"/>
                <a:cs typeface="微软雅黑"/>
              </a:rPr>
              <a:t>抽象方法，必须存在于抽象类中；</a:t>
            </a:r>
            <a:endParaRPr sz="1350">
              <a:latin typeface="微软雅黑"/>
              <a:cs typeface="微软雅黑"/>
            </a:endParaRPr>
          </a:p>
          <a:p>
            <a:pPr marL="411956" lvl="1" indent="-176213">
              <a:spcBef>
                <a:spcPts val="1170"/>
              </a:spcBef>
              <a:buFont typeface="Wingdings"/>
              <a:buChar char=""/>
              <a:tabLst>
                <a:tab pos="411956" algn="l"/>
              </a:tabLst>
            </a:pPr>
            <a:r>
              <a:rPr sz="1350" dirty="0">
                <a:solidFill>
                  <a:srgbClr val="404040"/>
                </a:solidFill>
                <a:latin typeface="微软雅黑"/>
                <a:cs typeface="微软雅黑"/>
              </a:rPr>
              <a:t>抽象类是使用abstract声明的类；</a:t>
            </a:r>
            <a:endParaRPr sz="1350">
              <a:latin typeface="微软雅黑"/>
              <a:cs typeface="微软雅黑"/>
            </a:endParaRPr>
          </a:p>
        </p:txBody>
      </p:sp>
      <p:sp>
        <p:nvSpPr>
          <p:cNvPr id="7" name="object 7"/>
          <p:cNvSpPr txBox="1"/>
          <p:nvPr/>
        </p:nvSpPr>
        <p:spPr>
          <a:xfrm>
            <a:off x="202934" y="3664076"/>
            <a:ext cx="4707731" cy="940642"/>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抽象类有如下的特点：</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抽象类是不能被实例的话（也就是不能通过new创建）</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抽象方法必须被子类实现，否则该类必须是一个抽象类；</a:t>
            </a:r>
            <a:endParaRPr sz="1350">
              <a:latin typeface="微软雅黑"/>
              <a:cs typeface="微软雅黑"/>
            </a:endParaRPr>
          </a:p>
        </p:txBody>
      </p:sp>
      <p:sp>
        <p:nvSpPr>
          <p:cNvPr id="8" name="object 8"/>
          <p:cNvSpPr txBox="1">
            <a:spLocks noGrp="1"/>
          </p:cNvSpPr>
          <p:nvPr>
            <p:ph type="title"/>
          </p:nvPr>
        </p:nvSpPr>
        <p:spPr>
          <a:xfrm>
            <a:off x="985043" y="214502"/>
            <a:ext cx="2447449" cy="425116"/>
          </a:xfrm>
          <a:prstGeom prst="rect">
            <a:avLst/>
          </a:prstGeom>
        </p:spPr>
        <p:txBody>
          <a:bodyPr vert="horz" wrap="square" lIns="0" tIns="9525" rIns="0" bIns="0" rtlCol="0">
            <a:spAutoFit/>
          </a:bodyPr>
          <a:lstStyle/>
          <a:p>
            <a:pPr marL="9525">
              <a:spcBef>
                <a:spcPts val="75"/>
              </a:spcBef>
            </a:pPr>
            <a:r>
              <a:rPr dirty="0"/>
              <a:t>抽象类</a:t>
            </a:r>
            <a:r>
              <a:rPr spc="-4" dirty="0"/>
              <a:t>a</a:t>
            </a:r>
            <a:r>
              <a:rPr dirty="0"/>
              <a:t>b</a:t>
            </a:r>
            <a:r>
              <a:rPr spc="-4" dirty="0"/>
              <a:t>stra</a:t>
            </a:r>
            <a:r>
              <a:rPr dirty="0"/>
              <a:t>ct</a:t>
            </a:r>
          </a:p>
        </p:txBody>
      </p:sp>
      <p:pic>
        <p:nvPicPr>
          <p:cNvPr id="9" name="图片 8" descr="标志-横排 [转换].png">
            <a:extLst>
              <a:ext uri="{FF2B5EF4-FFF2-40B4-BE49-F238E27FC236}">
                <a16:creationId xmlns:a16="http://schemas.microsoft.com/office/drawing/2014/main" xmlns="" id="{50BFE4BF-3638-FB3A-C39C-1EE08793CA3F}"/>
              </a:ext>
            </a:extLst>
          </p:cNvPr>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C037802F-C991-0737-2567-304A1B5ED21A}"/>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p:nvPr/>
        </p:nvSpPr>
        <p:spPr>
          <a:xfrm>
            <a:off x="266941" y="1875864"/>
            <a:ext cx="2315752" cy="571259"/>
          </a:xfrm>
          <a:prstGeom prst="rect">
            <a:avLst/>
          </a:prstGeom>
          <a:blipFill>
            <a:blip r:embed="rId2" cstate="print"/>
            <a:stretch>
              <a:fillRect/>
            </a:stretch>
          </a:blipFill>
        </p:spPr>
        <p:txBody>
          <a:bodyPr wrap="square" lIns="0" tIns="0" rIns="0" bIns="0" rtlCol="0"/>
          <a:lstStyle/>
          <a:p>
            <a:endParaRPr sz="1350"/>
          </a:p>
        </p:txBody>
      </p:sp>
      <p:sp>
        <p:nvSpPr>
          <p:cNvPr id="7" name="object 7"/>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抽象类演练</a:t>
            </a:r>
          </a:p>
        </p:txBody>
      </p:sp>
      <p:sp>
        <p:nvSpPr>
          <p:cNvPr id="8" name="object 8"/>
          <p:cNvSpPr/>
          <p:nvPr/>
        </p:nvSpPr>
        <p:spPr>
          <a:xfrm>
            <a:off x="2744835" y="920121"/>
            <a:ext cx="2865593" cy="3938976"/>
          </a:xfrm>
          <a:prstGeom prst="rect">
            <a:avLst/>
          </a:prstGeom>
          <a:blipFill>
            <a:blip r:embed="rId3" cstate="print"/>
            <a:stretch>
              <a:fillRect/>
            </a:stretch>
          </a:blipFill>
        </p:spPr>
        <p:txBody>
          <a:bodyPr wrap="square" lIns="0" tIns="0" rIns="0" bIns="0" rtlCol="0"/>
          <a:lstStyle/>
          <a:p>
            <a:endParaRPr sz="1350"/>
          </a:p>
        </p:txBody>
      </p:sp>
      <p:sp>
        <p:nvSpPr>
          <p:cNvPr id="9" name="object 9"/>
          <p:cNvSpPr/>
          <p:nvPr/>
        </p:nvSpPr>
        <p:spPr>
          <a:xfrm>
            <a:off x="5772569" y="1875864"/>
            <a:ext cx="3256133" cy="1820159"/>
          </a:xfrm>
          <a:prstGeom prst="rect">
            <a:avLst/>
          </a:prstGeom>
          <a:blipFill>
            <a:blip r:embed="rId4"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21984ACB-E062-EDEA-3126-505BC948D1A7}"/>
              </a:ext>
            </a:extLst>
          </p:cNvPr>
          <p:cNvPicPr>
            <a:picLocks noChangeAspect="1"/>
          </p:cNvPicPr>
          <p:nvPr/>
        </p:nvPicPr>
        <p:blipFill>
          <a:blip r:embed="rId5"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26332790-1335-9B3D-F0D9-5CE5CE5D316B}"/>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3105150"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类本身也是可以作为一种数据类型的：</a:t>
            </a:r>
            <a:endParaRPr sz="1350">
              <a:latin typeface="微软雅黑"/>
              <a:cs typeface="微软雅黑"/>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类的类型</a:t>
            </a:r>
          </a:p>
        </p:txBody>
      </p:sp>
      <p:sp>
        <p:nvSpPr>
          <p:cNvPr id="8" name="object 8"/>
          <p:cNvSpPr/>
          <p:nvPr/>
        </p:nvSpPr>
        <p:spPr>
          <a:xfrm>
            <a:off x="368334" y="1377751"/>
            <a:ext cx="3525095" cy="3648302"/>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8A0364FE-97E6-AA47-404C-1DE7E2FDF156}"/>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7E7A7422-E916-0BD4-1626-A7BEFC37C805}"/>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3981450"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在前面我们通过t</a:t>
            </a:r>
            <a:r>
              <a:rPr sz="1350" spc="-4" dirty="0">
                <a:solidFill>
                  <a:srgbClr val="404040"/>
                </a:solidFill>
                <a:latin typeface="微软雅黑"/>
                <a:cs typeface="微软雅黑"/>
              </a:rPr>
              <a:t>y</a:t>
            </a:r>
            <a:r>
              <a:rPr sz="1350" dirty="0">
                <a:solidFill>
                  <a:srgbClr val="404040"/>
                </a:solidFill>
                <a:latin typeface="微软雅黑"/>
                <a:cs typeface="微软雅黑"/>
              </a:rPr>
              <a:t>pe可以用来声明一个对象类型：</a:t>
            </a:r>
            <a:endParaRPr sz="1350">
              <a:latin typeface="微软雅黑"/>
              <a:cs typeface="微软雅黑"/>
            </a:endParaRPr>
          </a:p>
        </p:txBody>
      </p:sp>
      <p:sp>
        <p:nvSpPr>
          <p:cNvPr id="7" name="object 7"/>
          <p:cNvSpPr txBox="1"/>
          <p:nvPr/>
        </p:nvSpPr>
        <p:spPr>
          <a:xfrm>
            <a:off x="202934" y="2644521"/>
            <a:ext cx="3790950"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对象的另外一种声明方式就是通过接口来声明：</a:t>
            </a:r>
            <a:endParaRPr sz="1350">
              <a:latin typeface="微软雅黑"/>
              <a:cs typeface="微软雅黑"/>
            </a:endParaRPr>
          </a:p>
        </p:txBody>
      </p:sp>
      <p:sp>
        <p:nvSpPr>
          <p:cNvPr id="8" name="object 8"/>
          <p:cNvSpPr txBox="1"/>
          <p:nvPr/>
        </p:nvSpPr>
        <p:spPr>
          <a:xfrm>
            <a:off x="202934" y="4263009"/>
            <a:ext cx="3448050" cy="61747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他们在使用上的区别，我们后续再来说明。</a:t>
            </a:r>
            <a:endParaRPr sz="1350">
              <a:latin typeface="微软雅黑"/>
              <a:cs typeface="微软雅黑"/>
            </a:endParaRPr>
          </a:p>
          <a:p>
            <a:pPr marL="180975" indent="-171450">
              <a:spcBef>
                <a:spcPts val="1529"/>
              </a:spcBef>
              <a:buFont typeface="Wingdings"/>
              <a:buChar char=""/>
              <a:tabLst>
                <a:tab pos="180975" algn="l"/>
              </a:tabLst>
            </a:pPr>
            <a:r>
              <a:rPr sz="1350" dirty="0">
                <a:solidFill>
                  <a:srgbClr val="404040"/>
                </a:solidFill>
                <a:latin typeface="微软雅黑"/>
                <a:cs typeface="微软雅黑"/>
              </a:rPr>
              <a:t>接下来我们继续学习一下接口的其他特性。</a:t>
            </a:r>
            <a:endParaRPr sz="1350">
              <a:latin typeface="微软雅黑"/>
              <a:cs typeface="微软雅黑"/>
            </a:endParaRPr>
          </a:p>
        </p:txBody>
      </p:sp>
      <p:sp>
        <p:nvSpPr>
          <p:cNvPr id="9" name="object 9"/>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接口的声明</a:t>
            </a:r>
          </a:p>
        </p:txBody>
      </p:sp>
      <p:sp>
        <p:nvSpPr>
          <p:cNvPr id="10" name="object 10"/>
          <p:cNvSpPr/>
          <p:nvPr/>
        </p:nvSpPr>
        <p:spPr>
          <a:xfrm>
            <a:off x="366916" y="1453678"/>
            <a:ext cx="1880174" cy="907670"/>
          </a:xfrm>
          <a:prstGeom prst="rect">
            <a:avLst/>
          </a:prstGeom>
          <a:blipFill>
            <a:blip r:embed="rId2" cstate="print"/>
            <a:stretch>
              <a:fillRect/>
            </a:stretch>
          </a:blipFill>
        </p:spPr>
        <p:txBody>
          <a:bodyPr wrap="square" lIns="0" tIns="0" rIns="0" bIns="0" rtlCol="0"/>
          <a:lstStyle/>
          <a:p>
            <a:endParaRPr sz="1350"/>
          </a:p>
        </p:txBody>
      </p:sp>
      <p:sp>
        <p:nvSpPr>
          <p:cNvPr id="11" name="object 11"/>
          <p:cNvSpPr/>
          <p:nvPr/>
        </p:nvSpPr>
        <p:spPr>
          <a:xfrm>
            <a:off x="371777" y="2984519"/>
            <a:ext cx="1802354" cy="933750"/>
          </a:xfrm>
          <a:prstGeom prst="rect">
            <a:avLst/>
          </a:prstGeom>
          <a:blipFill>
            <a:blip r:embed="rId3" cstate="print"/>
            <a:stretch>
              <a:fillRect/>
            </a:stretch>
          </a:blipFill>
        </p:spPr>
        <p:txBody>
          <a:bodyPr wrap="square" lIns="0" tIns="0" rIns="0" bIns="0" rtlCol="0"/>
          <a:lstStyle/>
          <a:p>
            <a:endParaRPr sz="1350"/>
          </a:p>
        </p:txBody>
      </p:sp>
      <p:pic>
        <p:nvPicPr>
          <p:cNvPr id="12" name="图片 11" descr="标志-横排 [转换].png">
            <a:extLst>
              <a:ext uri="{FF2B5EF4-FFF2-40B4-BE49-F238E27FC236}">
                <a16:creationId xmlns:a16="http://schemas.microsoft.com/office/drawing/2014/main" xmlns="" id="{95C1DDF3-E67B-6C89-2CBA-141A7DD06D52}"/>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3" name="矩形 12">
            <a:extLst>
              <a:ext uri="{FF2B5EF4-FFF2-40B4-BE49-F238E27FC236}">
                <a16:creationId xmlns:a16="http://schemas.microsoft.com/office/drawing/2014/main" xmlns="" id="{AF6A8978-2504-400E-FD3E-E539C0BCFA8D}"/>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2762250"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接口中我们也可以定义可选属性：</a:t>
            </a:r>
            <a:endParaRPr sz="1350">
              <a:latin typeface="微软雅黑"/>
              <a:cs typeface="微软雅黑"/>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可选属性</a:t>
            </a:r>
          </a:p>
        </p:txBody>
      </p:sp>
      <p:sp>
        <p:nvSpPr>
          <p:cNvPr id="8" name="object 8"/>
          <p:cNvSpPr/>
          <p:nvPr/>
        </p:nvSpPr>
        <p:spPr>
          <a:xfrm>
            <a:off x="357641" y="1364304"/>
            <a:ext cx="2954627" cy="3510937"/>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213762EE-75A8-E4F9-BDFD-6C51237E900B}"/>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DD0D0321-EA4B-C9D8-5CFD-5E42A050F65B}"/>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4"/>
            <a:ext cx="5050631" cy="579005"/>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接口中也可以定义只读属性：</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这样就意味着我们再初始化之后，这个值是不可以被修改的；</a:t>
            </a:r>
            <a:endParaRPr sz="1350">
              <a:latin typeface="微软雅黑"/>
              <a:cs typeface="微软雅黑"/>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只读属性</a:t>
            </a:r>
          </a:p>
        </p:txBody>
      </p:sp>
      <p:sp>
        <p:nvSpPr>
          <p:cNvPr id="8" name="object 8"/>
          <p:cNvSpPr/>
          <p:nvPr/>
        </p:nvSpPr>
        <p:spPr>
          <a:xfrm>
            <a:off x="488307" y="1675948"/>
            <a:ext cx="2962579" cy="3267856"/>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3670772" y="2303584"/>
            <a:ext cx="3573901" cy="1334998"/>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8DB7A6CB-0CB8-21C9-7E91-ECF09306C125}"/>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A1FED985-C0D6-613B-7FC8-4F987AC39CFD}"/>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5、typescript</a:t>
            </a:r>
          </a:p>
        </p:txBody>
      </p:sp>
      <p:sp>
        <p:nvSpPr>
          <p:cNvPr id="7" name="文本框 6"/>
          <p:cNvSpPr txBox="1"/>
          <p:nvPr/>
        </p:nvSpPr>
        <p:spPr>
          <a:xfrm>
            <a:off x="1447800" y="676776"/>
            <a:ext cx="6545580" cy="1320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TypeScript 是一种由微软开发的自由和开源的编程语言。它是 JavaScript 的一个超集，而且本质上向这个语言添加了可选的静态类型和基于类的面向对象编程。TypeScript具有可选的类型并可以编译为纯JavaScript。从技术上讲TypeScript就是具有静态类型的 JavaScript 。</a:t>
            </a:r>
            <a:r>
              <a:rPr sz="1600">
                <a:solidFill>
                  <a:schemeClr val="tx1">
                    <a:lumMod val="85000"/>
                    <a:lumOff val="15000"/>
                  </a:schemeClr>
                </a:solidFill>
                <a:latin typeface="Helvetica"/>
                <a:cs typeface="Helvetica"/>
                <a:hlinkClick r:id="rId4" action="ppaction://hlinkfile"/>
              </a:rPr>
              <a:t>进入官网</a:t>
            </a:r>
            <a:endParaRPr sz="160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5" cstate="print"/>
          <a:stretch>
            <a:fillRect/>
          </a:stretch>
        </p:blipFill>
        <p:spPr>
          <a:xfrm>
            <a:off x="2534285" y="1890395"/>
            <a:ext cx="4372610" cy="3140710"/>
          </a:xfrm>
          <a:prstGeom prst="rect">
            <a:avLst/>
          </a:prstGeom>
        </p:spPr>
      </p:pic>
    </p:spTree>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3" y="918591"/>
            <a:ext cx="8624888" cy="603499"/>
          </a:xfrm>
          <a:prstGeom prst="rect">
            <a:avLst/>
          </a:prstGeom>
        </p:spPr>
        <p:txBody>
          <a:bodyPr vert="horz" wrap="square" lIns="0" tIns="9525" rIns="0" bIns="0" rtlCol="0">
            <a:spAutoFit/>
          </a:bodyPr>
          <a:lstStyle/>
          <a:p>
            <a:pPr marL="180975" marR="3810" indent="-171450">
              <a:lnSpc>
                <a:spcPct val="152200"/>
              </a:lnSpc>
              <a:spcBef>
                <a:spcPts val="75"/>
              </a:spcBef>
              <a:buFont typeface="Wingdings"/>
              <a:buChar char=""/>
              <a:tabLst>
                <a:tab pos="180975" algn="l"/>
              </a:tabLst>
            </a:pPr>
            <a:r>
              <a:rPr sz="1350" dirty="0">
                <a:solidFill>
                  <a:srgbClr val="404040"/>
                </a:solidFill>
                <a:latin typeface="微软雅黑"/>
                <a:cs typeface="微软雅黑"/>
              </a:rPr>
              <a:t>前面我们使用</a:t>
            </a:r>
            <a:r>
              <a:rPr sz="1350" spc="-4" dirty="0">
                <a:solidFill>
                  <a:srgbClr val="404040"/>
                </a:solidFill>
                <a:latin typeface="微软雅黑"/>
                <a:cs typeface="微软雅黑"/>
              </a:rPr>
              <a:t>i</a:t>
            </a:r>
            <a:r>
              <a:rPr sz="1350" dirty="0">
                <a:solidFill>
                  <a:srgbClr val="404040"/>
                </a:solidFill>
                <a:latin typeface="微软雅黑"/>
                <a:cs typeface="微软雅黑"/>
              </a:rPr>
              <a:t>n</a:t>
            </a:r>
            <a:r>
              <a:rPr sz="1350" spc="-11" dirty="0">
                <a:solidFill>
                  <a:srgbClr val="404040"/>
                </a:solidFill>
                <a:latin typeface="微软雅黑"/>
                <a:cs typeface="微软雅黑"/>
              </a:rPr>
              <a:t>t</a:t>
            </a:r>
            <a:r>
              <a:rPr sz="1350" dirty="0">
                <a:solidFill>
                  <a:srgbClr val="404040"/>
                </a:solidFill>
                <a:latin typeface="微软雅黑"/>
                <a:cs typeface="微软雅黑"/>
              </a:rPr>
              <a:t>e</a:t>
            </a:r>
            <a:r>
              <a:rPr sz="1350" spc="26" dirty="0">
                <a:solidFill>
                  <a:srgbClr val="404040"/>
                </a:solidFill>
                <a:latin typeface="微软雅黑"/>
                <a:cs typeface="微软雅黑"/>
              </a:rPr>
              <a:t>r</a:t>
            </a:r>
            <a:r>
              <a:rPr sz="1350" dirty="0">
                <a:solidFill>
                  <a:srgbClr val="404040"/>
                </a:solidFill>
                <a:latin typeface="微软雅黑"/>
                <a:cs typeface="微软雅黑"/>
              </a:rPr>
              <a:t>f</a:t>
            </a:r>
            <a:r>
              <a:rPr sz="1350" spc="4" dirty="0">
                <a:solidFill>
                  <a:srgbClr val="404040"/>
                </a:solidFill>
                <a:latin typeface="微软雅黑"/>
                <a:cs typeface="微软雅黑"/>
              </a:rPr>
              <a:t>a</a:t>
            </a:r>
            <a:r>
              <a:rPr sz="1350" spc="-4" dirty="0">
                <a:solidFill>
                  <a:srgbClr val="404040"/>
                </a:solidFill>
                <a:latin typeface="微软雅黑"/>
                <a:cs typeface="微软雅黑"/>
              </a:rPr>
              <a:t>c</a:t>
            </a:r>
            <a:r>
              <a:rPr sz="1350" dirty="0">
                <a:solidFill>
                  <a:srgbClr val="404040"/>
                </a:solidFill>
                <a:latin typeface="微软雅黑"/>
                <a:cs typeface="微软雅黑"/>
              </a:rPr>
              <a:t>e来定义对象类型，这个时候其中的属性名、类型、方法都是确定的，但是有时候我们会遇 到类似下面的对象：</a:t>
            </a:r>
            <a:endParaRPr sz="1350">
              <a:latin typeface="微软雅黑"/>
              <a:cs typeface="微软雅黑"/>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索引类型</a:t>
            </a:r>
          </a:p>
        </p:txBody>
      </p:sp>
      <p:sp>
        <p:nvSpPr>
          <p:cNvPr id="8" name="object 8"/>
          <p:cNvSpPr/>
          <p:nvPr/>
        </p:nvSpPr>
        <p:spPr>
          <a:xfrm>
            <a:off x="385964" y="1910674"/>
            <a:ext cx="3320273" cy="2049725"/>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4112937" y="1910674"/>
            <a:ext cx="3136042" cy="2214486"/>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86671DB9-253F-3F67-EDE1-2B6D93D2941E}"/>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A70D54FB-D788-7CDD-BA43-BA4CE5C75B98}"/>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3" y="1026033"/>
            <a:ext cx="7767638"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前面我们都是通过</a:t>
            </a:r>
            <a:r>
              <a:rPr sz="1350" spc="-4" dirty="0">
                <a:solidFill>
                  <a:srgbClr val="404040"/>
                </a:solidFill>
                <a:latin typeface="微软雅黑"/>
                <a:cs typeface="微软雅黑"/>
              </a:rPr>
              <a:t>i</a:t>
            </a:r>
            <a:r>
              <a:rPr sz="1350" dirty="0">
                <a:solidFill>
                  <a:srgbClr val="404040"/>
                </a:solidFill>
                <a:latin typeface="微软雅黑"/>
                <a:cs typeface="微软雅黑"/>
              </a:rPr>
              <a:t>n</a:t>
            </a:r>
            <a:r>
              <a:rPr sz="1350" spc="-11" dirty="0">
                <a:solidFill>
                  <a:srgbClr val="404040"/>
                </a:solidFill>
                <a:latin typeface="微软雅黑"/>
                <a:cs typeface="微软雅黑"/>
              </a:rPr>
              <a:t>t</a:t>
            </a:r>
            <a:r>
              <a:rPr sz="1350" dirty="0">
                <a:solidFill>
                  <a:srgbClr val="404040"/>
                </a:solidFill>
                <a:latin typeface="微软雅黑"/>
                <a:cs typeface="微软雅黑"/>
              </a:rPr>
              <a:t>e</a:t>
            </a:r>
            <a:r>
              <a:rPr sz="1350" spc="26" dirty="0">
                <a:solidFill>
                  <a:srgbClr val="404040"/>
                </a:solidFill>
                <a:latin typeface="微软雅黑"/>
                <a:cs typeface="微软雅黑"/>
              </a:rPr>
              <a:t>r</a:t>
            </a:r>
            <a:r>
              <a:rPr sz="1350" dirty="0">
                <a:solidFill>
                  <a:srgbClr val="404040"/>
                </a:solidFill>
                <a:latin typeface="微软雅黑"/>
                <a:cs typeface="微软雅黑"/>
              </a:rPr>
              <a:t>f</a:t>
            </a:r>
            <a:r>
              <a:rPr sz="1350" spc="4" dirty="0">
                <a:solidFill>
                  <a:srgbClr val="404040"/>
                </a:solidFill>
                <a:latin typeface="微软雅黑"/>
                <a:cs typeface="微软雅黑"/>
              </a:rPr>
              <a:t>a</a:t>
            </a:r>
            <a:r>
              <a:rPr sz="1350" spc="-4" dirty="0">
                <a:solidFill>
                  <a:srgbClr val="404040"/>
                </a:solidFill>
                <a:latin typeface="微软雅黑"/>
                <a:cs typeface="微软雅黑"/>
              </a:rPr>
              <a:t>c</a:t>
            </a:r>
            <a:r>
              <a:rPr sz="1350" dirty="0">
                <a:solidFill>
                  <a:srgbClr val="404040"/>
                </a:solidFill>
                <a:latin typeface="微软雅黑"/>
                <a:cs typeface="微软雅黑"/>
              </a:rPr>
              <a:t>e来定义对象中普通的属性和方法的，实际上它也可以用来定义函数类型：</a:t>
            </a:r>
            <a:endParaRPr sz="1350">
              <a:latin typeface="微软雅黑"/>
              <a:cs typeface="微软雅黑"/>
            </a:endParaRPr>
          </a:p>
        </p:txBody>
      </p:sp>
      <p:sp>
        <p:nvSpPr>
          <p:cNvPr id="7" name="object 7"/>
          <p:cNvSpPr txBox="1"/>
          <p:nvPr/>
        </p:nvSpPr>
        <p:spPr>
          <a:xfrm>
            <a:off x="202934" y="3853815"/>
            <a:ext cx="5162550"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当然，除非特别的情况，还是推荐大家使用类型别名来定义函数：</a:t>
            </a:r>
            <a:endParaRPr sz="1350">
              <a:latin typeface="微软雅黑"/>
              <a:cs typeface="微软雅黑"/>
            </a:endParaRPr>
          </a:p>
        </p:txBody>
      </p:sp>
      <p:sp>
        <p:nvSpPr>
          <p:cNvPr id="8" name="object 8"/>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函数类型</a:t>
            </a:r>
          </a:p>
        </p:txBody>
      </p:sp>
      <p:sp>
        <p:nvSpPr>
          <p:cNvPr id="9" name="object 9"/>
          <p:cNvSpPr/>
          <p:nvPr/>
        </p:nvSpPr>
        <p:spPr>
          <a:xfrm>
            <a:off x="403698" y="1332547"/>
            <a:ext cx="3754876" cy="2360402"/>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403697" y="4247299"/>
            <a:ext cx="5199434" cy="285006"/>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a:extLst>
              <a:ext uri="{FF2B5EF4-FFF2-40B4-BE49-F238E27FC236}">
                <a16:creationId xmlns:a16="http://schemas.microsoft.com/office/drawing/2014/main" xmlns="" id="{A680E042-C31F-9B35-9DBA-FEA226AEC652}"/>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a:extLst>
              <a:ext uri="{FF2B5EF4-FFF2-40B4-BE49-F238E27FC236}">
                <a16:creationId xmlns:a16="http://schemas.microsoft.com/office/drawing/2014/main" xmlns="" id="{6DE20E6E-C582-6F45-45B8-E236246A221F}"/>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4"/>
            <a:ext cx="4879181" cy="579005"/>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接口和类一样是可以进行继承的，也是使用</a:t>
            </a:r>
            <a:r>
              <a:rPr sz="1350" spc="-4" dirty="0">
                <a:solidFill>
                  <a:srgbClr val="404040"/>
                </a:solidFill>
                <a:latin typeface="微软雅黑"/>
                <a:cs typeface="微软雅黑"/>
              </a:rPr>
              <a:t>extends</a:t>
            </a:r>
            <a:r>
              <a:rPr sz="1350" dirty="0">
                <a:solidFill>
                  <a:srgbClr val="404040"/>
                </a:solidFill>
                <a:latin typeface="微软雅黑"/>
                <a:cs typeface="微软雅黑"/>
              </a:rPr>
              <a:t>关键字：</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并且我们会发现，接口是支持多继承的（类不支持多继承）</a:t>
            </a:r>
            <a:endParaRPr sz="1350">
              <a:latin typeface="微软雅黑"/>
              <a:cs typeface="微软雅黑"/>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接口继承</a:t>
            </a:r>
          </a:p>
        </p:txBody>
      </p:sp>
      <p:sp>
        <p:nvSpPr>
          <p:cNvPr id="8" name="object 8"/>
          <p:cNvSpPr/>
          <p:nvPr/>
        </p:nvSpPr>
        <p:spPr>
          <a:xfrm>
            <a:off x="464292" y="1786743"/>
            <a:ext cx="4056636" cy="2788015"/>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5009440" y="1937527"/>
            <a:ext cx="2672978" cy="2373485"/>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562FB5BA-3AD6-F88C-DCC2-514655C37E2D}"/>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4ED22605-C4A3-A0E4-F351-EC2AA607DD1D}"/>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6250781" cy="940642"/>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接口定义后，也是可以被类实现的：</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如果被一个类实现，那么在之后需要传入接口的地方，都可以将这个类传入；</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这就是面向接口开发；</a:t>
            </a:r>
            <a:endParaRPr sz="1350">
              <a:latin typeface="微软雅黑"/>
              <a:cs typeface="微软雅黑"/>
            </a:endParaRPr>
          </a:p>
        </p:txBody>
      </p:sp>
      <p:sp>
        <p:nvSpPr>
          <p:cNvPr id="7" name="object 7"/>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接口的实现</a:t>
            </a:r>
          </a:p>
        </p:txBody>
      </p:sp>
      <p:sp>
        <p:nvSpPr>
          <p:cNvPr id="8" name="object 8"/>
          <p:cNvSpPr/>
          <p:nvPr/>
        </p:nvSpPr>
        <p:spPr>
          <a:xfrm>
            <a:off x="379987" y="2037439"/>
            <a:ext cx="3049013" cy="3054722"/>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3823477" y="2669837"/>
            <a:ext cx="2771876" cy="1342313"/>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A8D00E98-F566-834C-450A-660EF9E9658C}"/>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73BD45A0-D02D-E253-BB2F-472A1F149A4D}"/>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4"/>
            <a:ext cx="2993231" cy="579005"/>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前面我们学习了联合类型：</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联合类型表示多个类型中一个即可</a:t>
            </a:r>
            <a:endParaRPr sz="1350">
              <a:latin typeface="微软雅黑"/>
              <a:cs typeface="微软雅黑"/>
            </a:endParaRPr>
          </a:p>
        </p:txBody>
      </p:sp>
      <p:sp>
        <p:nvSpPr>
          <p:cNvPr id="7" name="object 7"/>
          <p:cNvSpPr txBox="1"/>
          <p:nvPr/>
        </p:nvSpPr>
        <p:spPr>
          <a:xfrm>
            <a:off x="202934" y="2196465"/>
            <a:ext cx="8638699" cy="2085251"/>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还有另外一种类型合并，就是交叉类型</a:t>
            </a:r>
            <a:r>
              <a:rPr sz="1350" spc="-4" dirty="0">
                <a:solidFill>
                  <a:srgbClr val="404040"/>
                </a:solidFill>
                <a:latin typeface="微软雅黑"/>
                <a:cs typeface="微软雅黑"/>
              </a:rPr>
              <a:t>（Intersection</a:t>
            </a:r>
            <a:r>
              <a:rPr sz="1350" dirty="0">
                <a:solidFill>
                  <a:srgbClr val="404040"/>
                </a:solidFill>
                <a:latin typeface="微软雅黑"/>
                <a:cs typeface="微软雅黑"/>
              </a:rPr>
              <a:t> </a:t>
            </a:r>
            <a:r>
              <a:rPr sz="1350" spc="-11" dirty="0">
                <a:solidFill>
                  <a:srgbClr val="404040"/>
                </a:solidFill>
                <a:latin typeface="微软雅黑"/>
                <a:cs typeface="微软雅黑"/>
              </a:rPr>
              <a:t>Types）：</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交叉类似表示需要满足多个类型的条件；</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交叉类型使用</a:t>
            </a:r>
            <a:r>
              <a:rPr sz="1350" spc="-4" dirty="0">
                <a:solidFill>
                  <a:srgbClr val="404040"/>
                </a:solidFill>
                <a:latin typeface="微软雅黑"/>
                <a:cs typeface="微软雅黑"/>
              </a:rPr>
              <a:t> </a:t>
            </a:r>
            <a:r>
              <a:rPr sz="1350" dirty="0">
                <a:solidFill>
                  <a:srgbClr val="404040"/>
                </a:solidFill>
                <a:latin typeface="微软雅黑"/>
                <a:cs typeface="微软雅黑"/>
              </a:rPr>
              <a:t>&amp; 符号；</a:t>
            </a:r>
            <a:endParaRPr sz="1350">
              <a:latin typeface="微软雅黑"/>
              <a:cs typeface="微软雅黑"/>
            </a:endParaRPr>
          </a:p>
          <a:p>
            <a:pPr lvl="1">
              <a:spcBef>
                <a:spcPts val="23"/>
              </a:spcBef>
              <a:buClr>
                <a:srgbClr val="404040"/>
              </a:buClr>
              <a:buFont typeface="Wingdings"/>
              <a:buChar char=""/>
            </a:pPr>
            <a:endParaRPr sz="1388">
              <a:latin typeface="Times New Roman"/>
              <a:cs typeface="Times New Roman"/>
            </a:endParaRPr>
          </a:p>
          <a:p>
            <a:pPr marL="180975" indent="-171450">
              <a:spcBef>
                <a:spcPts val="4"/>
              </a:spcBef>
              <a:buFont typeface="Wingdings"/>
              <a:buChar char=""/>
              <a:tabLst>
                <a:tab pos="180975" algn="l"/>
              </a:tabLst>
            </a:pPr>
            <a:r>
              <a:rPr sz="1350" dirty="0">
                <a:solidFill>
                  <a:srgbClr val="404040"/>
                </a:solidFill>
                <a:latin typeface="微软雅黑"/>
                <a:cs typeface="微软雅黑"/>
              </a:rPr>
              <a:t>我们来看下面的交叉类型：</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表达的含义是</a:t>
            </a:r>
            <a:r>
              <a:rPr sz="1350" spc="-4" dirty="0">
                <a:solidFill>
                  <a:srgbClr val="404040"/>
                </a:solidFill>
                <a:latin typeface="微软雅黑"/>
                <a:cs typeface="微软雅黑"/>
              </a:rPr>
              <a:t>number</a:t>
            </a:r>
            <a:r>
              <a:rPr sz="1350" dirty="0">
                <a:solidFill>
                  <a:srgbClr val="404040"/>
                </a:solidFill>
                <a:latin typeface="微软雅黑"/>
                <a:cs typeface="微软雅黑"/>
              </a:rPr>
              <a:t>和</a:t>
            </a:r>
            <a:r>
              <a:rPr sz="1350" spc="-4" dirty="0">
                <a:solidFill>
                  <a:srgbClr val="404040"/>
                </a:solidFill>
                <a:latin typeface="微软雅黑"/>
                <a:cs typeface="微软雅黑"/>
              </a:rPr>
              <a:t>string</a:t>
            </a:r>
            <a:r>
              <a:rPr sz="1350" dirty="0">
                <a:solidFill>
                  <a:srgbClr val="404040"/>
                </a:solidFill>
                <a:latin typeface="微软雅黑"/>
                <a:cs typeface="微软雅黑"/>
              </a:rPr>
              <a:t>要同时满足；</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但是有同时满足是一个</a:t>
            </a:r>
            <a:r>
              <a:rPr sz="1350" spc="-4" dirty="0">
                <a:solidFill>
                  <a:srgbClr val="404040"/>
                </a:solidFill>
                <a:latin typeface="微软雅黑"/>
                <a:cs typeface="微软雅黑"/>
              </a:rPr>
              <a:t>number</a:t>
            </a:r>
            <a:r>
              <a:rPr sz="1350" dirty="0">
                <a:solidFill>
                  <a:srgbClr val="404040"/>
                </a:solidFill>
                <a:latin typeface="微软雅黑"/>
                <a:cs typeface="微软雅黑"/>
              </a:rPr>
              <a:t>又是一个</a:t>
            </a:r>
            <a:r>
              <a:rPr sz="1350" spc="-4" dirty="0">
                <a:solidFill>
                  <a:srgbClr val="404040"/>
                </a:solidFill>
                <a:latin typeface="微软雅黑"/>
                <a:cs typeface="微软雅黑"/>
              </a:rPr>
              <a:t>string</a:t>
            </a:r>
            <a:r>
              <a:rPr sz="1350" dirty="0">
                <a:solidFill>
                  <a:srgbClr val="404040"/>
                </a:solidFill>
                <a:latin typeface="微软雅黑"/>
                <a:cs typeface="微软雅黑"/>
              </a:rPr>
              <a:t>的值吗？其实是没有的，所以</a:t>
            </a:r>
            <a:r>
              <a:rPr sz="1350" spc="-15" dirty="0">
                <a:solidFill>
                  <a:srgbClr val="404040"/>
                </a:solidFill>
                <a:latin typeface="微软雅黑"/>
                <a:cs typeface="微软雅黑"/>
              </a:rPr>
              <a:t>MyType</a:t>
            </a:r>
            <a:r>
              <a:rPr sz="1350" dirty="0">
                <a:solidFill>
                  <a:srgbClr val="404040"/>
                </a:solidFill>
                <a:latin typeface="微软雅黑"/>
                <a:cs typeface="微软雅黑"/>
              </a:rPr>
              <a:t>其实是一个</a:t>
            </a:r>
            <a:r>
              <a:rPr sz="1350" spc="-4" dirty="0">
                <a:solidFill>
                  <a:srgbClr val="404040"/>
                </a:solidFill>
                <a:latin typeface="微软雅黑"/>
                <a:cs typeface="微软雅黑"/>
              </a:rPr>
              <a:t>never</a:t>
            </a:r>
            <a:r>
              <a:rPr sz="1350" dirty="0">
                <a:solidFill>
                  <a:srgbClr val="404040"/>
                </a:solidFill>
                <a:latin typeface="微软雅黑"/>
                <a:cs typeface="微软雅黑"/>
              </a:rPr>
              <a:t>类型；</a:t>
            </a:r>
            <a:endParaRPr sz="1350">
              <a:latin typeface="微软雅黑"/>
              <a:cs typeface="微软雅黑"/>
            </a:endParaRPr>
          </a:p>
        </p:txBody>
      </p:sp>
      <p:sp>
        <p:nvSpPr>
          <p:cNvPr id="8" name="object 8"/>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交叉类型</a:t>
            </a:r>
          </a:p>
        </p:txBody>
      </p:sp>
      <p:sp>
        <p:nvSpPr>
          <p:cNvPr id="9" name="object 9"/>
          <p:cNvSpPr/>
          <p:nvPr/>
        </p:nvSpPr>
        <p:spPr>
          <a:xfrm>
            <a:off x="459227" y="1728787"/>
            <a:ext cx="3925515" cy="236390"/>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459227" y="4435508"/>
            <a:ext cx="2874928" cy="257805"/>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a:extLst>
              <a:ext uri="{FF2B5EF4-FFF2-40B4-BE49-F238E27FC236}">
                <a16:creationId xmlns:a16="http://schemas.microsoft.com/office/drawing/2014/main" xmlns="" id="{3FE2E8DF-EFCC-4EB0-DBEF-D7EEC70CAF49}"/>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a:extLst>
              <a:ext uri="{FF2B5EF4-FFF2-40B4-BE49-F238E27FC236}">
                <a16:creationId xmlns:a16="http://schemas.microsoft.com/office/drawing/2014/main" xmlns="" id="{3FA856C3-C5C6-4411-F3F3-17BAF69ED848}"/>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5334000"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所以，在开发中，我们进行交叉时，通常是对对象类型进行交叉的：</a:t>
            </a:r>
            <a:endParaRPr sz="1350">
              <a:latin typeface="微软雅黑"/>
              <a:cs typeface="微软雅黑"/>
            </a:endParaRPr>
          </a:p>
        </p:txBody>
      </p:sp>
      <p:sp>
        <p:nvSpPr>
          <p:cNvPr id="7" name="object 7"/>
          <p:cNvSpPr txBox="1">
            <a:spLocks noGrp="1"/>
          </p:cNvSpPr>
          <p:nvPr>
            <p:ph type="title"/>
          </p:nvPr>
        </p:nvSpPr>
        <p:spPr>
          <a:xfrm>
            <a:off x="985043" y="214502"/>
            <a:ext cx="2419350" cy="425116"/>
          </a:xfrm>
          <a:prstGeom prst="rect">
            <a:avLst/>
          </a:prstGeom>
        </p:spPr>
        <p:txBody>
          <a:bodyPr vert="horz" wrap="square" lIns="0" tIns="9525" rIns="0" bIns="0" rtlCol="0">
            <a:spAutoFit/>
          </a:bodyPr>
          <a:lstStyle/>
          <a:p>
            <a:pPr marL="9525">
              <a:spcBef>
                <a:spcPts val="75"/>
              </a:spcBef>
            </a:pPr>
            <a:r>
              <a:rPr dirty="0"/>
              <a:t>交叉类型的应用</a:t>
            </a:r>
          </a:p>
        </p:txBody>
      </p:sp>
      <p:sp>
        <p:nvSpPr>
          <p:cNvPr id="8" name="object 8"/>
          <p:cNvSpPr/>
          <p:nvPr/>
        </p:nvSpPr>
        <p:spPr>
          <a:xfrm>
            <a:off x="422544" y="1377274"/>
            <a:ext cx="3188847" cy="3599855"/>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a:extLst>
              <a:ext uri="{FF2B5EF4-FFF2-40B4-BE49-F238E27FC236}">
                <a16:creationId xmlns:a16="http://schemas.microsoft.com/office/drawing/2014/main" xmlns="" id="{18232BD3-ED69-AA22-33EB-0C5F4EFFB798}"/>
              </a:ext>
            </a:extLst>
          </p:cNvPr>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a:extLst>
              <a:ext uri="{FF2B5EF4-FFF2-40B4-BE49-F238E27FC236}">
                <a16:creationId xmlns:a16="http://schemas.microsoft.com/office/drawing/2014/main" xmlns="" id="{AD5E3C1A-54F5-BF25-708A-882A5247BFE7}"/>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3" y="1026034"/>
            <a:ext cx="8301038" cy="1702389"/>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我们会发现interface和</a:t>
            </a:r>
            <a:r>
              <a:rPr sz="1350" spc="-4" dirty="0">
                <a:solidFill>
                  <a:srgbClr val="404040"/>
                </a:solidFill>
                <a:latin typeface="微软雅黑"/>
                <a:cs typeface="微软雅黑"/>
              </a:rPr>
              <a:t>type</a:t>
            </a:r>
            <a:r>
              <a:rPr sz="1350" dirty="0">
                <a:solidFill>
                  <a:srgbClr val="404040"/>
                </a:solidFill>
                <a:latin typeface="微软雅黑"/>
                <a:cs typeface="微软雅黑"/>
              </a:rPr>
              <a:t>都可以用来定义对象类型，那么在开发中定义对象类型时，到底选择哪一个呢？</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如果是定义非对象类型，通常推荐使用</a:t>
            </a:r>
            <a:r>
              <a:rPr sz="1350" spc="-4" dirty="0">
                <a:solidFill>
                  <a:srgbClr val="404040"/>
                </a:solidFill>
                <a:latin typeface="微软雅黑"/>
                <a:cs typeface="微软雅黑"/>
              </a:rPr>
              <a:t>type，</a:t>
            </a:r>
            <a:r>
              <a:rPr sz="1350" dirty="0">
                <a:solidFill>
                  <a:srgbClr val="404040"/>
                </a:solidFill>
                <a:latin typeface="微软雅黑"/>
                <a:cs typeface="微软雅黑"/>
              </a:rPr>
              <a:t>比如</a:t>
            </a:r>
            <a:r>
              <a:rPr sz="1350" spc="-4" dirty="0">
                <a:solidFill>
                  <a:srgbClr val="404040"/>
                </a:solidFill>
                <a:latin typeface="微软雅黑"/>
                <a:cs typeface="微软雅黑"/>
              </a:rPr>
              <a:t>Direction</a:t>
            </a:r>
            <a:r>
              <a:rPr sz="1350" dirty="0">
                <a:solidFill>
                  <a:srgbClr val="404040"/>
                </a:solidFill>
                <a:latin typeface="微软雅黑"/>
                <a:cs typeface="微软雅黑"/>
              </a:rPr>
              <a:t>、</a:t>
            </a:r>
            <a:r>
              <a:rPr sz="1350" spc="-4" dirty="0">
                <a:solidFill>
                  <a:srgbClr val="404040"/>
                </a:solidFill>
                <a:latin typeface="微软雅黑"/>
                <a:cs typeface="微软雅黑"/>
              </a:rPr>
              <a:t>Alignment</a:t>
            </a:r>
            <a:r>
              <a:rPr sz="1350" dirty="0">
                <a:solidFill>
                  <a:srgbClr val="404040"/>
                </a:solidFill>
                <a:latin typeface="微软雅黑"/>
                <a:cs typeface="微软雅黑"/>
              </a:rPr>
              <a:t>、一些Function；</a:t>
            </a:r>
            <a:endParaRPr sz="1350">
              <a:latin typeface="微软雅黑"/>
              <a:cs typeface="微软雅黑"/>
            </a:endParaRPr>
          </a:p>
          <a:p>
            <a:pPr marL="180975" indent="-171450">
              <a:spcBef>
                <a:spcPts val="1529"/>
              </a:spcBef>
              <a:buFont typeface="Wingdings"/>
              <a:buChar char=""/>
              <a:tabLst>
                <a:tab pos="180975" algn="l"/>
              </a:tabLst>
            </a:pPr>
            <a:r>
              <a:rPr sz="1350" dirty="0">
                <a:solidFill>
                  <a:srgbClr val="404040"/>
                </a:solidFill>
                <a:latin typeface="微软雅黑"/>
                <a:cs typeface="微软雅黑"/>
              </a:rPr>
              <a:t>如果是定义对象类型，那么他们是有区别的：</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interface 可以重复的对某个接口来定义属性和方法；</a:t>
            </a:r>
            <a:endParaRPr sz="1350">
              <a:latin typeface="微软雅黑"/>
              <a:cs typeface="微软雅黑"/>
            </a:endParaRPr>
          </a:p>
          <a:p>
            <a:pPr marL="411956" lvl="1" indent="-176213">
              <a:spcBef>
                <a:spcPts val="1155"/>
              </a:spcBef>
              <a:buFont typeface="Wingdings"/>
              <a:buChar char=""/>
              <a:tabLst>
                <a:tab pos="411956" algn="l"/>
              </a:tabLst>
            </a:pPr>
            <a:r>
              <a:rPr sz="1350" dirty="0">
                <a:solidFill>
                  <a:srgbClr val="404040"/>
                </a:solidFill>
                <a:latin typeface="微软雅黑"/>
                <a:cs typeface="微软雅黑"/>
              </a:rPr>
              <a:t>而</a:t>
            </a:r>
            <a:r>
              <a:rPr sz="1350" spc="-4" dirty="0">
                <a:solidFill>
                  <a:srgbClr val="404040"/>
                </a:solidFill>
                <a:latin typeface="微软雅黑"/>
                <a:cs typeface="微软雅黑"/>
              </a:rPr>
              <a:t>type</a:t>
            </a:r>
            <a:r>
              <a:rPr sz="1350" dirty="0">
                <a:solidFill>
                  <a:srgbClr val="404040"/>
                </a:solidFill>
                <a:latin typeface="微软雅黑"/>
                <a:cs typeface="微软雅黑"/>
              </a:rPr>
              <a:t>定义的是别名，别名是不能重复的；</a:t>
            </a:r>
            <a:endParaRPr sz="1350">
              <a:latin typeface="微软雅黑"/>
              <a:cs typeface="微软雅黑"/>
            </a:endParaRPr>
          </a:p>
        </p:txBody>
      </p:sp>
      <p:sp>
        <p:nvSpPr>
          <p:cNvPr id="7" name="object 7"/>
          <p:cNvSpPr txBox="1">
            <a:spLocks noGrp="1"/>
          </p:cNvSpPr>
          <p:nvPr>
            <p:ph type="title"/>
          </p:nvPr>
        </p:nvSpPr>
        <p:spPr>
          <a:xfrm>
            <a:off x="985043" y="214502"/>
            <a:ext cx="3347561" cy="425116"/>
          </a:xfrm>
          <a:prstGeom prst="rect">
            <a:avLst/>
          </a:prstGeom>
        </p:spPr>
        <p:txBody>
          <a:bodyPr vert="horz" wrap="square" lIns="0" tIns="9525" rIns="0" bIns="0" rtlCol="0">
            <a:spAutoFit/>
          </a:bodyPr>
          <a:lstStyle/>
          <a:p>
            <a:pPr marL="9525">
              <a:spcBef>
                <a:spcPts val="75"/>
              </a:spcBef>
            </a:pPr>
            <a:r>
              <a:rPr spc="4" dirty="0"/>
              <a:t>interface</a:t>
            </a:r>
            <a:r>
              <a:rPr dirty="0"/>
              <a:t>和</a:t>
            </a:r>
            <a:r>
              <a:rPr spc="-4" dirty="0"/>
              <a:t>type</a:t>
            </a:r>
            <a:r>
              <a:rPr dirty="0"/>
              <a:t>区别</a:t>
            </a:r>
          </a:p>
        </p:txBody>
      </p:sp>
      <p:sp>
        <p:nvSpPr>
          <p:cNvPr id="8" name="object 8"/>
          <p:cNvSpPr/>
          <p:nvPr/>
        </p:nvSpPr>
        <p:spPr>
          <a:xfrm>
            <a:off x="426193" y="2896716"/>
            <a:ext cx="2324303" cy="1733032"/>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3158043" y="2805517"/>
            <a:ext cx="3849064" cy="1824230"/>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FC53B71B-A87E-9662-77B4-54BFD4B6C64C}"/>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2EA5541D-CB38-957D-2245-05294F70249B}"/>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1905000" cy="217367"/>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我们来看下面的代码：</a:t>
            </a:r>
            <a:endParaRPr sz="1350">
              <a:latin typeface="微软雅黑"/>
              <a:cs typeface="微软雅黑"/>
            </a:endParaRPr>
          </a:p>
        </p:txBody>
      </p:sp>
      <p:sp>
        <p:nvSpPr>
          <p:cNvPr id="7" name="object 7"/>
          <p:cNvSpPr txBox="1"/>
          <p:nvPr/>
        </p:nvSpPr>
        <p:spPr>
          <a:xfrm>
            <a:off x="202934" y="4263009"/>
            <a:ext cx="7293769" cy="579005"/>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这是因为</a:t>
            </a:r>
            <a:r>
              <a:rPr sz="1350" spc="-11" dirty="0">
                <a:solidFill>
                  <a:srgbClr val="404040"/>
                </a:solidFill>
                <a:latin typeface="微软雅黑"/>
                <a:cs typeface="微软雅黑"/>
              </a:rPr>
              <a:t>TypeScript</a:t>
            </a:r>
            <a:r>
              <a:rPr sz="1350" dirty="0">
                <a:solidFill>
                  <a:srgbClr val="404040"/>
                </a:solidFill>
                <a:latin typeface="微软雅黑"/>
                <a:cs typeface="微软雅黑"/>
              </a:rPr>
              <a:t>在字面量直接赋值的过程中，为了进行类型推导会进行严格的类型限制。</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但是之后如果我们是将一个</a:t>
            </a:r>
            <a:r>
              <a:rPr sz="1350" spc="-30" dirty="0">
                <a:solidFill>
                  <a:srgbClr val="404040"/>
                </a:solidFill>
                <a:latin typeface="微软雅黑"/>
                <a:cs typeface="微软雅黑"/>
              </a:rPr>
              <a:t> </a:t>
            </a:r>
            <a:r>
              <a:rPr sz="1350" dirty="0">
                <a:solidFill>
                  <a:srgbClr val="404040"/>
                </a:solidFill>
                <a:latin typeface="微软雅黑"/>
                <a:cs typeface="微软雅黑"/>
              </a:rPr>
              <a:t>变量标识符</a:t>
            </a:r>
            <a:r>
              <a:rPr sz="1350" spc="-26" dirty="0">
                <a:solidFill>
                  <a:srgbClr val="404040"/>
                </a:solidFill>
                <a:latin typeface="微软雅黑"/>
                <a:cs typeface="微软雅黑"/>
              </a:rPr>
              <a:t> </a:t>
            </a:r>
            <a:r>
              <a:rPr sz="1350" dirty="0">
                <a:solidFill>
                  <a:srgbClr val="404040"/>
                </a:solidFill>
                <a:latin typeface="微软雅黑"/>
                <a:cs typeface="微软雅黑"/>
              </a:rPr>
              <a:t>赋值给其他的变量时，会进行</a:t>
            </a:r>
            <a:r>
              <a:rPr sz="1350" spc="-4" dirty="0">
                <a:solidFill>
                  <a:srgbClr val="404040"/>
                </a:solidFill>
                <a:latin typeface="微软雅黑"/>
                <a:cs typeface="微软雅黑"/>
              </a:rPr>
              <a:t>freshness</a:t>
            </a:r>
            <a:r>
              <a:rPr sz="1350" dirty="0">
                <a:solidFill>
                  <a:srgbClr val="404040"/>
                </a:solidFill>
                <a:latin typeface="微软雅黑"/>
                <a:cs typeface="微软雅黑"/>
              </a:rPr>
              <a:t>擦除操作。</a:t>
            </a:r>
            <a:endParaRPr sz="1350">
              <a:latin typeface="微软雅黑"/>
              <a:cs typeface="微软雅黑"/>
            </a:endParaRPr>
          </a:p>
        </p:txBody>
      </p:sp>
      <p:sp>
        <p:nvSpPr>
          <p:cNvPr id="8" name="object 8"/>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字面量赋值</a:t>
            </a:r>
          </a:p>
        </p:txBody>
      </p:sp>
      <p:sp>
        <p:nvSpPr>
          <p:cNvPr id="9" name="object 9"/>
          <p:cNvSpPr/>
          <p:nvPr/>
        </p:nvSpPr>
        <p:spPr>
          <a:xfrm>
            <a:off x="303887" y="1440952"/>
            <a:ext cx="4007898" cy="1583935"/>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5325386" y="1160273"/>
            <a:ext cx="2262188" cy="2822954"/>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a:extLst>
              <a:ext uri="{FF2B5EF4-FFF2-40B4-BE49-F238E27FC236}">
                <a16:creationId xmlns:a16="http://schemas.microsoft.com/office/drawing/2014/main" xmlns="" id="{50EF598D-C879-E74F-7A7A-77BEFFA98DD0}"/>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a:extLst>
              <a:ext uri="{FF2B5EF4-FFF2-40B4-BE49-F238E27FC236}">
                <a16:creationId xmlns:a16="http://schemas.microsoft.com/office/drawing/2014/main" xmlns="" id="{9A1FB4E6-C881-BA47-5D3F-F91BE5F3B197}"/>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7965281" cy="940642"/>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枚举类型是为数不多的</a:t>
            </a:r>
            <a:r>
              <a:rPr sz="1350" spc="-11" dirty="0">
                <a:solidFill>
                  <a:srgbClr val="404040"/>
                </a:solidFill>
                <a:latin typeface="微软雅黑"/>
                <a:cs typeface="微软雅黑"/>
              </a:rPr>
              <a:t>TypeScript</a:t>
            </a:r>
            <a:r>
              <a:rPr sz="1350" dirty="0">
                <a:solidFill>
                  <a:srgbClr val="404040"/>
                </a:solidFill>
                <a:latin typeface="微软雅黑"/>
                <a:cs typeface="微软雅黑"/>
              </a:rPr>
              <a:t>特性有的特性之一：</a:t>
            </a:r>
            <a:endParaRPr sz="1350">
              <a:latin typeface="微软雅黑"/>
              <a:cs typeface="微软雅黑"/>
            </a:endParaRPr>
          </a:p>
          <a:p>
            <a:pPr marL="411956" lvl="1" indent="-176213">
              <a:spcBef>
                <a:spcPts val="1223"/>
              </a:spcBef>
              <a:buFont typeface="Wingdings"/>
              <a:buChar char=""/>
              <a:tabLst>
                <a:tab pos="411956" algn="l"/>
              </a:tabLst>
            </a:pPr>
            <a:r>
              <a:rPr sz="1350" dirty="0">
                <a:solidFill>
                  <a:srgbClr val="404040"/>
                </a:solidFill>
                <a:latin typeface="微软雅黑"/>
                <a:cs typeface="微软雅黑"/>
              </a:rPr>
              <a:t>枚举其实就是将一组可能出现的值，一个个列举出来，定义在一个类型中，这个类型就是枚举类型；</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枚举允许开发者定义一组命名常量，常量可以是数字、字符串类型；</a:t>
            </a:r>
            <a:endParaRPr sz="1350">
              <a:latin typeface="微软雅黑"/>
              <a:cs typeface="微软雅黑"/>
            </a:endParaRPr>
          </a:p>
        </p:txBody>
      </p:sp>
      <p:sp>
        <p:nvSpPr>
          <p:cNvPr id="7" name="object 7"/>
          <p:cNvSpPr txBox="1">
            <a:spLocks noGrp="1"/>
          </p:cNvSpPr>
          <p:nvPr>
            <p:ph type="title"/>
          </p:nvPr>
        </p:nvSpPr>
        <p:spPr>
          <a:xfrm>
            <a:off x="985042" y="214502"/>
            <a:ext cx="3214688" cy="425116"/>
          </a:xfrm>
          <a:prstGeom prst="rect">
            <a:avLst/>
          </a:prstGeom>
        </p:spPr>
        <p:txBody>
          <a:bodyPr vert="horz" wrap="square" lIns="0" tIns="9525" rIns="0" bIns="0" rtlCol="0">
            <a:spAutoFit/>
          </a:bodyPr>
          <a:lstStyle/>
          <a:p>
            <a:pPr marL="9525">
              <a:spcBef>
                <a:spcPts val="75"/>
              </a:spcBef>
            </a:pPr>
            <a:r>
              <a:rPr spc="-135" dirty="0"/>
              <a:t>T</a:t>
            </a:r>
            <a:r>
              <a:rPr spc="-8" dirty="0"/>
              <a:t>y</a:t>
            </a:r>
            <a:r>
              <a:rPr dirty="0"/>
              <a:t>p</a:t>
            </a:r>
            <a:r>
              <a:rPr spc="4" dirty="0"/>
              <a:t>e</a:t>
            </a:r>
            <a:r>
              <a:rPr spc="-4" dirty="0"/>
              <a:t>S</a:t>
            </a:r>
            <a:r>
              <a:rPr dirty="0"/>
              <a:t>c</a:t>
            </a:r>
            <a:r>
              <a:rPr spc="8" dirty="0"/>
              <a:t>r</a:t>
            </a:r>
            <a:r>
              <a:rPr spc="-4" dirty="0"/>
              <a:t>i</a:t>
            </a:r>
            <a:r>
              <a:rPr dirty="0"/>
              <a:t>p</a:t>
            </a:r>
            <a:r>
              <a:rPr spc="-4" dirty="0"/>
              <a:t>t</a:t>
            </a:r>
            <a:r>
              <a:rPr dirty="0"/>
              <a:t>枚举类型</a:t>
            </a:r>
          </a:p>
        </p:txBody>
      </p:sp>
      <p:sp>
        <p:nvSpPr>
          <p:cNvPr id="8" name="object 8"/>
          <p:cNvSpPr/>
          <p:nvPr/>
        </p:nvSpPr>
        <p:spPr>
          <a:xfrm>
            <a:off x="628549" y="2802478"/>
            <a:ext cx="1844708" cy="1267817"/>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2969371" y="2031805"/>
            <a:ext cx="3205258" cy="2911999"/>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a:extLst>
              <a:ext uri="{FF2B5EF4-FFF2-40B4-BE49-F238E27FC236}">
                <a16:creationId xmlns:a16="http://schemas.microsoft.com/office/drawing/2014/main" xmlns="" id="{919C0DFA-AC15-352B-1660-B25651277921}"/>
              </a:ext>
            </a:extLst>
          </p:cNvPr>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a:extLst>
              <a:ext uri="{FF2B5EF4-FFF2-40B4-BE49-F238E27FC236}">
                <a16:creationId xmlns:a16="http://schemas.microsoft.com/office/drawing/2014/main" xmlns="" id="{5CBEAB6B-573A-4CD9-5E7F-80093A3864FA}"/>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a:cs typeface="Arial"/>
              </a:rPr>
              <a:t>coderwhy</a:t>
            </a:r>
            <a:endParaRPr sz="825">
              <a:latin typeface="Arial"/>
              <a:cs typeface="Arial"/>
            </a:endParaRPr>
          </a:p>
        </p:txBody>
      </p:sp>
      <p:sp>
        <p:nvSpPr>
          <p:cNvPr id="6" name="object 6"/>
          <p:cNvSpPr txBox="1"/>
          <p:nvPr/>
        </p:nvSpPr>
        <p:spPr>
          <a:xfrm>
            <a:off x="202934" y="1026033"/>
            <a:ext cx="4819650" cy="1404872"/>
          </a:xfrm>
          <a:prstGeom prst="rect">
            <a:avLst/>
          </a:prstGeom>
        </p:spPr>
        <p:txBody>
          <a:bodyPr vert="horz" wrap="square" lIns="0" tIns="9525" rIns="0" bIns="0" rtlCol="0">
            <a:spAutoFit/>
          </a:bodyPr>
          <a:lstStyle/>
          <a:p>
            <a:pPr marL="180975" indent="-171450">
              <a:spcBef>
                <a:spcPts val="75"/>
              </a:spcBef>
              <a:buFont typeface="Wingdings"/>
              <a:buChar char=""/>
              <a:tabLst>
                <a:tab pos="180975" algn="l"/>
              </a:tabLst>
            </a:pPr>
            <a:r>
              <a:rPr sz="1350" dirty="0">
                <a:solidFill>
                  <a:srgbClr val="404040"/>
                </a:solidFill>
                <a:latin typeface="微软雅黑"/>
                <a:cs typeface="微软雅黑"/>
              </a:rPr>
              <a:t>枚举类型默认是有值的，比如上面的枚举，默认值是这样的：</a:t>
            </a:r>
            <a:endParaRPr sz="1350">
              <a:latin typeface="微软雅黑"/>
              <a:cs typeface="微软雅黑"/>
            </a:endParaRPr>
          </a:p>
          <a:p>
            <a:pPr marL="180975" indent="-171450">
              <a:spcBef>
                <a:spcPts val="1601"/>
              </a:spcBef>
              <a:buFont typeface="Wingdings"/>
              <a:buChar char=""/>
              <a:tabLst>
                <a:tab pos="180975" algn="l"/>
              </a:tabLst>
            </a:pPr>
            <a:r>
              <a:rPr sz="1350" dirty="0">
                <a:solidFill>
                  <a:srgbClr val="404040"/>
                </a:solidFill>
                <a:latin typeface="微软雅黑"/>
                <a:cs typeface="微软雅黑"/>
              </a:rPr>
              <a:t>当然，我们也可以给枚举其他值：</a:t>
            </a:r>
            <a:endParaRPr sz="1350">
              <a:latin typeface="微软雅黑"/>
              <a:cs typeface="微软雅黑"/>
            </a:endParaRPr>
          </a:p>
          <a:p>
            <a:pPr marL="411956" lvl="1" indent="-176213">
              <a:spcBef>
                <a:spcPts val="1151"/>
              </a:spcBef>
              <a:buFont typeface="Wingdings"/>
              <a:buChar char=""/>
              <a:tabLst>
                <a:tab pos="411956" algn="l"/>
              </a:tabLst>
            </a:pPr>
            <a:r>
              <a:rPr sz="1350" dirty="0">
                <a:solidFill>
                  <a:srgbClr val="404040"/>
                </a:solidFill>
                <a:latin typeface="微软雅黑"/>
                <a:cs typeface="微软雅黑"/>
              </a:rPr>
              <a:t>这个时候会从</a:t>
            </a:r>
            <a:r>
              <a:rPr sz="1350" spc="-8" dirty="0">
                <a:solidFill>
                  <a:srgbClr val="404040"/>
                </a:solidFill>
                <a:latin typeface="微软雅黑"/>
                <a:cs typeface="微软雅黑"/>
              </a:rPr>
              <a:t>100</a:t>
            </a:r>
            <a:r>
              <a:rPr sz="1350" dirty="0">
                <a:solidFill>
                  <a:srgbClr val="404040"/>
                </a:solidFill>
                <a:latin typeface="微软雅黑"/>
                <a:cs typeface="微软雅黑"/>
              </a:rPr>
              <a:t>进行递增；</a:t>
            </a:r>
            <a:endParaRPr sz="1350">
              <a:latin typeface="微软雅黑"/>
              <a:cs typeface="微软雅黑"/>
            </a:endParaRPr>
          </a:p>
          <a:p>
            <a:pPr marL="180975" indent="-171450">
              <a:spcBef>
                <a:spcPts val="1601"/>
              </a:spcBef>
              <a:buFont typeface="Wingdings"/>
              <a:buChar char=""/>
              <a:tabLst>
                <a:tab pos="180975" algn="l"/>
              </a:tabLst>
            </a:pPr>
            <a:r>
              <a:rPr sz="1350" dirty="0">
                <a:solidFill>
                  <a:srgbClr val="404040"/>
                </a:solidFill>
                <a:latin typeface="微软雅黑"/>
                <a:cs typeface="微软雅黑"/>
              </a:rPr>
              <a:t>我们也可以给他们赋值其他的类型：</a:t>
            </a:r>
            <a:endParaRPr sz="1350">
              <a:latin typeface="微软雅黑"/>
              <a:cs typeface="微软雅黑"/>
            </a:endParaRPr>
          </a:p>
        </p:txBody>
      </p:sp>
      <p:sp>
        <p:nvSpPr>
          <p:cNvPr id="7" name="object 7"/>
          <p:cNvSpPr txBox="1">
            <a:spLocks noGrp="1"/>
          </p:cNvSpPr>
          <p:nvPr>
            <p:ph type="title"/>
          </p:nvPr>
        </p:nvSpPr>
        <p:spPr>
          <a:xfrm>
            <a:off x="985043" y="214502"/>
            <a:ext cx="2076450" cy="425116"/>
          </a:xfrm>
          <a:prstGeom prst="rect">
            <a:avLst/>
          </a:prstGeom>
        </p:spPr>
        <p:txBody>
          <a:bodyPr vert="horz" wrap="square" lIns="0" tIns="9525" rIns="0" bIns="0" rtlCol="0">
            <a:spAutoFit/>
          </a:bodyPr>
          <a:lstStyle/>
          <a:p>
            <a:pPr marL="9525">
              <a:spcBef>
                <a:spcPts val="75"/>
              </a:spcBef>
            </a:pPr>
            <a:r>
              <a:rPr dirty="0"/>
              <a:t>枚举类型的值</a:t>
            </a:r>
          </a:p>
        </p:txBody>
      </p:sp>
      <p:sp>
        <p:nvSpPr>
          <p:cNvPr id="8" name="object 8"/>
          <p:cNvSpPr/>
          <p:nvPr/>
        </p:nvSpPr>
        <p:spPr>
          <a:xfrm>
            <a:off x="414338" y="2876426"/>
            <a:ext cx="2058920" cy="1324086"/>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2897941" y="2886793"/>
            <a:ext cx="2122544" cy="1329269"/>
          </a:xfrm>
          <a:prstGeom prst="rect">
            <a:avLst/>
          </a:prstGeom>
          <a:blipFill>
            <a:blip r:embed="rId3" cstate="print"/>
            <a:stretch>
              <a:fillRect/>
            </a:stretch>
          </a:blipFill>
        </p:spPr>
        <p:txBody>
          <a:bodyPr wrap="square" lIns="0" tIns="0" rIns="0" bIns="0" rtlCol="0"/>
          <a:lstStyle/>
          <a:p>
            <a:endParaRPr sz="1350"/>
          </a:p>
        </p:txBody>
      </p:sp>
      <p:sp>
        <p:nvSpPr>
          <p:cNvPr id="10" name="object 10"/>
          <p:cNvSpPr/>
          <p:nvPr/>
        </p:nvSpPr>
        <p:spPr>
          <a:xfrm>
            <a:off x="5380205" y="2881609"/>
            <a:ext cx="2213142" cy="1332254"/>
          </a:xfrm>
          <a:prstGeom prst="rect">
            <a:avLst/>
          </a:prstGeom>
          <a:blipFill>
            <a:blip r:embed="rId4" cstate="print"/>
            <a:stretch>
              <a:fillRect/>
            </a:stretch>
          </a:blipFill>
        </p:spPr>
        <p:txBody>
          <a:bodyPr wrap="square" lIns="0" tIns="0" rIns="0" bIns="0" rtlCol="0"/>
          <a:lstStyle/>
          <a:p>
            <a:endParaRPr sz="1350"/>
          </a:p>
        </p:txBody>
      </p:sp>
      <p:pic>
        <p:nvPicPr>
          <p:cNvPr id="11" name="图片 10" descr="标志-横排 [转换].png">
            <a:extLst>
              <a:ext uri="{FF2B5EF4-FFF2-40B4-BE49-F238E27FC236}">
                <a16:creationId xmlns:a16="http://schemas.microsoft.com/office/drawing/2014/main" xmlns="" id="{0EA93D40-AF47-32C9-CC7E-890C53276916}"/>
              </a:ext>
            </a:extLst>
          </p:cNvPr>
          <p:cNvPicPr>
            <a:picLocks noChangeAspect="1"/>
          </p:cNvPicPr>
          <p:nvPr/>
        </p:nvPicPr>
        <p:blipFill>
          <a:blip r:embed="rId5" cstate="print"/>
          <a:stretch>
            <a:fillRect/>
          </a:stretch>
        </p:blipFill>
        <p:spPr>
          <a:xfrm>
            <a:off x="7340634" y="263896"/>
            <a:ext cx="1533473" cy="360000"/>
          </a:xfrm>
          <a:prstGeom prst="rect">
            <a:avLst/>
          </a:prstGeom>
        </p:spPr>
      </p:pic>
      <p:sp>
        <p:nvSpPr>
          <p:cNvPr id="12" name="矩形 11">
            <a:extLst>
              <a:ext uri="{FF2B5EF4-FFF2-40B4-BE49-F238E27FC236}">
                <a16:creationId xmlns:a16="http://schemas.microsoft.com/office/drawing/2014/main" xmlns="" id="{89A149D8-FCBC-B7E6-1FE2-1917E1B450C0}"/>
              </a:ext>
            </a:extLst>
          </p:cNvPr>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UxNWYxYzU3YWVlOTU1YzczYmYzMGU1YWYyZTQ5ZDMifQ=="/>
  <p:tag name="KSO_WPP_MARK_KEY" val="3c320917-d1f9-46b4-998b-b0ec2b33769c"/>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Franklin Gothic Book"/>
        <a:ea typeface="Franklin Gothic Book"/>
        <a:cs typeface="Franklin Gothic Book"/>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Franklin Gothic Book"/>
        <a:ea typeface="Franklin Gothic Book"/>
        <a:cs typeface="Franklin Gothic Book"/>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TotalTime>
  <Words>9843</Words>
  <Application>Microsoft Office PowerPoint</Application>
  <PresentationFormat>全屏显示(16:9)</PresentationFormat>
  <Paragraphs>1335</Paragraphs>
  <Slides>140</Slides>
  <Notes>54</Notes>
  <HiddenSlides>29</HiddenSlides>
  <MMClips>0</MMClips>
  <ScaleCrop>false</ScaleCrop>
  <HeadingPairs>
    <vt:vector size="4" baseType="variant">
      <vt:variant>
        <vt:lpstr>主题</vt:lpstr>
      </vt:variant>
      <vt:variant>
        <vt:i4>1</vt:i4>
      </vt:variant>
      <vt:variant>
        <vt:lpstr>幻灯片标题</vt:lpstr>
      </vt:variant>
      <vt:variant>
        <vt:i4>140</vt:i4>
      </vt:variant>
    </vt:vector>
  </HeadingPairs>
  <TitlesOfParts>
    <vt:vector size="141"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TypeScript</vt:lpstr>
      <vt:lpstr>变量的声明</vt:lpstr>
      <vt:lpstr>声明变量的关键字</vt:lpstr>
      <vt:lpstr>JavaScript类型 – number类型</vt:lpstr>
      <vt:lpstr>JavaScript类型 – boolean类型</vt:lpstr>
      <vt:lpstr>JavaScript类型 – string类型</vt:lpstr>
      <vt:lpstr>JavaScript类型 – Array类型</vt:lpstr>
      <vt:lpstr>JavaScript类型 – Object类型</vt:lpstr>
      <vt:lpstr>JavaScript类型 – null和undefined类型</vt:lpstr>
      <vt:lpstr>TypeScript类型 - any类型</vt:lpstr>
      <vt:lpstr>函数的参数类型</vt:lpstr>
      <vt:lpstr>函数的返回值类型</vt:lpstr>
      <vt:lpstr>对象类型</vt:lpstr>
      <vt:lpstr>可选类型</vt:lpstr>
      <vt:lpstr>联合类型</vt:lpstr>
      <vt:lpstr>类型别名</vt:lpstr>
      <vt:lpstr>类型断言as</vt:lpstr>
      <vt:lpstr>非空类型断言!</vt:lpstr>
      <vt:lpstr>可选链的使用</vt:lpstr>
      <vt:lpstr>??和!!的作用</vt:lpstr>
      <vt:lpstr>字面量推理</vt:lpstr>
      <vt:lpstr>类型缩小</vt:lpstr>
      <vt:lpstr>typeof</vt:lpstr>
      <vt:lpstr>平等缩小</vt:lpstr>
      <vt:lpstr>instanceof</vt:lpstr>
      <vt:lpstr>in</vt:lpstr>
      <vt:lpstr>TypeScript函数类型</vt:lpstr>
      <vt:lpstr>TypeScript函数类型解析</vt:lpstr>
      <vt:lpstr>参数的可选类型</vt:lpstr>
      <vt:lpstr>默认参数</vt:lpstr>
      <vt:lpstr>剩余参数</vt:lpstr>
      <vt:lpstr>可推导的this类型</vt:lpstr>
      <vt:lpstr>不确定的this类型</vt:lpstr>
      <vt:lpstr>指定this的类型</vt:lpstr>
      <vt:lpstr>函数的重载</vt:lpstr>
      <vt:lpstr>sum函数的重载</vt:lpstr>
      <vt:lpstr>联合类型和重载</vt:lpstr>
      <vt:lpstr>认识类的使用</vt:lpstr>
      <vt:lpstr>类的定义</vt:lpstr>
      <vt:lpstr>类的继承</vt:lpstr>
      <vt:lpstr>类的成员修饰符</vt:lpstr>
      <vt:lpstr>只读属性readonly</vt:lpstr>
      <vt:lpstr>getters/setters</vt:lpstr>
      <vt:lpstr>函数的重载</vt:lpstr>
      <vt:lpstr>sum函数的重载</vt:lpstr>
      <vt:lpstr>联合类型和重载</vt:lpstr>
      <vt:lpstr>静态成员</vt:lpstr>
      <vt:lpstr>抽象类abstract</vt:lpstr>
      <vt:lpstr>抽象类演练</vt:lpstr>
      <vt:lpstr>类的类型</vt:lpstr>
      <vt:lpstr>接口的声明</vt:lpstr>
      <vt:lpstr>可选属性</vt:lpstr>
      <vt:lpstr>只读属性</vt:lpstr>
      <vt:lpstr>索引类型</vt:lpstr>
      <vt:lpstr>函数类型</vt:lpstr>
      <vt:lpstr>接口继承</vt:lpstr>
      <vt:lpstr>接口的实现</vt:lpstr>
      <vt:lpstr>交叉类型</vt:lpstr>
      <vt:lpstr>交叉类型的应用</vt:lpstr>
      <vt:lpstr>interface和type区别</vt:lpstr>
      <vt:lpstr>字面量赋值</vt:lpstr>
      <vt:lpstr>TypeScript枚举类型</vt:lpstr>
      <vt:lpstr>枚举类型的值</vt:lpstr>
      <vt:lpstr>认识泛型</vt:lpstr>
      <vt:lpstr>泛型实现类型参数化</vt:lpstr>
      <vt:lpstr>泛型的基本补充</vt:lpstr>
      <vt:lpstr>泛型接口</vt:lpstr>
      <vt:lpstr>幻灯片 104</vt:lpstr>
      <vt:lpstr>泛型约束</vt:lpstr>
      <vt:lpstr>模块化开发</vt:lpstr>
      <vt:lpstr>命名空间namespace</vt:lpstr>
      <vt:lpstr>类型的查找</vt:lpstr>
      <vt:lpstr>内置类型声明</vt:lpstr>
      <vt:lpstr>外部定义类型声明和自定义声明</vt:lpstr>
      <vt:lpstr>声明变量-函数-类</vt:lpstr>
      <vt:lpstr>声明模块</vt:lpstr>
      <vt:lpstr>declare文件</vt:lpstr>
      <vt:lpstr>declare命名空间</vt:lpstr>
      <vt:lpstr>tsconfig.json文件</vt:lpstr>
      <vt:lpstr>tsconfig.json文件</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李彦</dc:creator>
  <cp:lastModifiedBy>lenovo</cp:lastModifiedBy>
  <cp:revision>1472</cp:revision>
  <dcterms:created xsi:type="dcterms:W3CDTF">2022-10-13T06:18:00Z</dcterms:created>
  <dcterms:modified xsi:type="dcterms:W3CDTF">2023-04-02T14:34:48Z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E3C0C81962F94F4897771A014856E3D6</vt:lpwstr>
  </property>
  <property fmtid="{D5CDD505-2E9C-101B-9397-08002B2CF9AE}" pid="3" name="KSOProductBuildVer">
    <vt:lpwstr>2052-11.1.0.13703</vt:lpwstr>
  </property>
</Properties>
</file>